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66" r:id="rId16"/>
    <p:sldId id="360" r:id="rId17"/>
    <p:sldId id="324" r:id="rId18"/>
    <p:sldId id="367" r:id="rId19"/>
    <p:sldId id="361" r:id="rId20"/>
    <p:sldId id="368"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1335"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11/1/2017</a:t>
            </a:fld>
            <a:endParaRPr lang="tr-T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tr-T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Bu sunumun 5-10 yaş grubundaki çocuklar için kullanılması amaçlanmıştır. Bu etkinliğin 60 dakika olarak planlanması önerilir. Yaşı küçük katılımcılar için süreyi daha kısa tutun. </a:t>
            </a:r>
            <a:endParaRPr lang="tr-TR" b="1" u="sng" dirty="0"/>
          </a:p>
          <a:p>
            <a:endParaRPr lang="tr-TR" b="1" u="sng" dirty="0"/>
          </a:p>
          <a:p>
            <a:r>
              <a:rPr lang="tr-TR" b="1" u="sng" dirty="0"/>
              <a:t>ÖRNEK METİN: </a:t>
            </a:r>
          </a:p>
          <a:p>
            <a:endParaRPr lang="tr-TR" b="1" u="sng" dirty="0"/>
          </a:p>
          <a:p>
            <a:pPr>
              <a:defRPr/>
            </a:pPr>
            <a:r>
              <a:rPr lang="tr-TR" dirty="0"/>
              <a:t>"Herkese merhaba</a:t>
            </a:r>
            <a:r>
              <a:rPr lang="tr-TR" b="0" u="none" dirty="0"/>
              <a:t>!</a:t>
            </a:r>
            <a:r>
              <a:rPr lang="tr-TR" kern="1200" dirty="0">
                <a:effectLst/>
                <a:latin typeface="+mn-lt"/>
              </a:rPr>
              <a:t> Ben &lt;name&gt;, &lt;organization&gt; kurumundan geliyorum. </a:t>
            </a:r>
            <a:r>
              <a:rPr lang="tr-TR" b="0" u="none" dirty="0"/>
              <a:t>Bugün birlikte Minecraft ile Hour of Code</a:t>
            </a:r>
            <a:r>
              <a:rPr lang="tr-TR" b="0" u="none" baseline="0" dirty="0"/>
              <a:t>™</a:t>
            </a:r>
            <a:r>
              <a:rPr lang="tr-TR" b="0" u="none" dirty="0"/>
              <a:t> etkinliğini gerçekleştireceğiz. </a:t>
            </a:r>
            <a:r>
              <a:rPr lang="tr-TR" kern="1200" dirty="0">
                <a:effectLst/>
                <a:latin typeface="+mn-lt"/>
              </a:rPr>
              <a:t>Hour of </a:t>
            </a:r>
            <a:r>
              <a:rPr lang="tr-TR" b="0" u="none" dirty="0"/>
              <a:t>Code</a:t>
            </a:r>
            <a:r>
              <a:rPr lang="tr-TR" b="0" u="none" baseline="0" dirty="0"/>
              <a:t>™</a:t>
            </a:r>
            <a:r>
              <a:rPr lang="tr-TR" dirty="0"/>
              <a:t>, </a:t>
            </a:r>
            <a:r>
              <a:rPr lang="tr-TR" kern="1200" dirty="0">
                <a:effectLst/>
                <a:latin typeface="+mn-lt"/>
              </a:rPr>
              <a:t>kod yazmayla ilgili gizemleri aydınlatmayı ve herkesin kod yazmanın temellerini öğrenebileceğini göstermeyi hedefleyen, Code.org tarafından gerçekleştirilen dünya çapında bir kampanyadır. </a:t>
            </a:r>
            <a:r>
              <a:rPr lang="tr-TR" dirty="0"/>
              <a:t>Microsoft'un yeni Minecraft Hour of </a:t>
            </a:r>
            <a:r>
              <a:rPr lang="tr-TR" b="0" u="none" dirty="0"/>
              <a:t>Code</a:t>
            </a:r>
            <a:r>
              <a:rPr lang="tr-TR" b="0" u="none" baseline="0" dirty="0"/>
              <a:t>™</a:t>
            </a:r>
            <a:r>
              <a:rPr lang="tr-TR" dirty="0"/>
              <a:t> öğreticisiyle kod yazmayı öğrenerek </a:t>
            </a:r>
            <a:r>
              <a:rPr lang="tr-TR" kern="1200" dirty="0">
                <a:effectLst/>
                <a:latin typeface="+mn-lt"/>
              </a:rPr>
              <a:t>bugün siz de bu kampanyanın bir parçası olacaksınız.</a:t>
            </a:r>
            <a:r>
              <a:rPr lang="tr-TR" b="0" u="none" baseline="0" dirty="0"/>
              <a:t> Eğitime geçmeden önce, kod yazmanın ne olduğu, neden önemli olduğu ve neden eğlenceli bir etkinlik olduğuyla ilgili olarak biraz konuşacağız!"</a:t>
            </a:r>
            <a:endParaRPr lang="tr-TR" b="1" u="sng" dirty="0"/>
          </a:p>
          <a:p>
            <a:endParaRPr lang="tr-TR" b="1" u="sng" dirty="0"/>
          </a:p>
          <a:p>
            <a:r>
              <a:rPr lang="tr-TR" b="1" u="sng" dirty="0"/>
              <a:t>SLAYT HEDEFİ:</a:t>
            </a:r>
            <a:r>
              <a:rPr lang="tr-TR" dirty="0"/>
              <a:t> </a:t>
            </a:r>
          </a:p>
          <a:p>
            <a:endParaRPr lang="tr-TR" b="0" u="none" baseline="0" dirty="0"/>
          </a:p>
          <a:p>
            <a:r>
              <a:rPr lang="tr-TR" b="0" u="none" baseline="0" dirty="0"/>
              <a:t>Katılımcıların Hour of Code™ için heyecanlanmasını sağlamak!</a:t>
            </a:r>
          </a:p>
          <a:p>
            <a:endParaRPr lang="tr-TR" b="0" u="none" baseline="0" dirty="0"/>
          </a:p>
          <a:p>
            <a:pPr marL="0" algn="l" defTabSz="914400" rtl="0" eaLnBrk="1" latinLnBrk="0" hangingPunct="1"/>
            <a:r>
              <a:rPr lang="tr-TR" sz="1200" b="1" u="sng" kern="1200" baseline="0" dirty="0">
                <a:solidFill>
                  <a:schemeClr val="tx1"/>
                </a:solidFill>
                <a:latin typeface="+mn-lt"/>
              </a:rPr>
              <a:t>YÜRÜTÜCÜ İÇİN NOT:</a:t>
            </a:r>
          </a:p>
          <a:p>
            <a:r>
              <a:rPr lang="tr-TR" sz="1200" kern="1200" dirty="0">
                <a:solidFill>
                  <a:schemeClr val="tx1"/>
                </a:solidFill>
                <a:effectLst/>
                <a:latin typeface="+mn-lt"/>
              </a:rPr>
              <a:t>Etkinlik sunum destesindeki slaytların çoğu, hedef kitleye yapmakta olduğunuz hızlı ve konuşmaya dayalı bir sunuma güçlü görsel destek sağlamak amacıyla kısa bir süreliğine, çoğu durumda yalnızca birkaç saniyeliğine gösterilmek üzere tasarlanmıştır.</a:t>
            </a:r>
            <a:endParaRPr lang="tr-TR" b="1" u="sng" dirty="0"/>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Bu görüntü Hour of </a:t>
            </a:r>
            <a:r>
              <a:rPr lang="tr-TR" b="0" u="none" dirty="0"/>
              <a:t>Code</a:t>
            </a:r>
            <a:r>
              <a:rPr lang="tr-TR" b="0" u="none" baseline="0" dirty="0"/>
              <a:t>™</a:t>
            </a:r>
            <a:r>
              <a:rPr lang="tr-TR" sz="1200" kern="1200" dirty="0">
                <a:solidFill>
                  <a:schemeClr val="tx1"/>
                </a:solidFill>
                <a:effectLst/>
                <a:latin typeface="+mn-lt"/>
              </a:rPr>
              <a:t> etkinliklerinin dünya genelindeki katılımcılarını göstermektedir.</a:t>
            </a:r>
            <a:endParaRPr lang="tr-T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tr-T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baseline="0" dirty="0"/>
              <a:t>"</a:t>
            </a:r>
            <a:r>
              <a:rPr lang="tr-TR" sz="1200" kern="1200" dirty="0">
                <a:solidFill>
                  <a:schemeClr val="tx1"/>
                </a:solidFill>
                <a:effectLst/>
                <a:latin typeface="+mn-lt"/>
              </a:rPr>
              <a:t>Kod yeni şeyler oluşturabilmenizi de sağlar; böylece, hayal gücü kuvvetli ve yaratıcı olmanıza yardımcı olur!"</a:t>
            </a: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tr-T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a:t>"Kod yazma, bir grup etkinliğidir! Kod yazan herkes sürekli olarak problemleri çözdükleri ve hayal güçlerini kullandıkları için </a:t>
            </a:r>
            <a:r>
              <a:rPr lang="tr-TR" sz="1200" kern="1200" dirty="0">
                <a:solidFill>
                  <a:schemeClr val="tx1"/>
                </a:solidFill>
                <a:effectLst/>
                <a:latin typeface="+mn-lt"/>
              </a:rPr>
              <a:t>fikirlerini ve çözümlerini paylaşarak birbirine yardımcı olur!" </a:t>
            </a:r>
            <a:endParaRPr lang="tr-TR"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tr-T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sz="1200" kern="1200" dirty="0">
                <a:solidFill>
                  <a:schemeClr val="tx1"/>
                </a:solidFill>
                <a:effectLst/>
                <a:latin typeface="+mn-lt"/>
              </a:rPr>
              <a:t>“Ne yapmaktan hoşlanırsınız?</a:t>
            </a:r>
            <a:r>
              <a:rPr lang="tr-TR"/>
              <a:t> </a:t>
            </a:r>
            <a:r>
              <a:rPr lang="tr-TR" sz="1200" kern="1200" dirty="0">
                <a:solidFill>
                  <a:schemeClr val="tx1"/>
                </a:solidFill>
                <a:effectLst/>
                <a:latin typeface="+mn-lt"/>
              </a:rPr>
              <a:t>Okumak, spor yapmak, moda, video oyunları oynamak; her şey olabilir.”</a:t>
            </a:r>
            <a:endParaRPr lang="tr-TR" b="1" u="sng" dirty="0"/>
          </a:p>
          <a:p>
            <a:endParaRPr lang="tr-TR" b="1" u="sng" dirty="0"/>
          </a:p>
          <a:p>
            <a:r>
              <a:rPr lang="tr-TR" b="1" u="sng" dirty="0"/>
              <a:t>SLAYT HEDEFİ:</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Kod yazmayı, gençlerin muhtemelen daha fazla ilgileneceği teknoloji alanının dışında ilgi alanlarıyla bağlantılı bir şey olarak konumlandırma. Amaç, sahip oldukları bir tutkuyu, daha da ilerletmelerine yardımcı olacak bir kod yazma projesine nasıl aktarabilecekleriyle ilgili olarak hayal güçlerini harekete geçirmektir. </a:t>
            </a:r>
          </a:p>
          <a:p>
            <a:endParaRPr lang="tr-TR" b="1" dirty="0"/>
          </a:p>
          <a:p>
            <a:r>
              <a:rPr lang="tr-TR" b="1" u="sng" dirty="0"/>
              <a:t>YÜRÜTÜCÜ NOTU: </a:t>
            </a:r>
            <a:r>
              <a:rPr lang="tr-TR" b="0" dirty="0"/>
              <a:t>Katılımcılarınızdan tutkularını ve fikirlerini paylaşmalarını isteyin</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tr-T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“Kod yazmak, yapmaktan hoşlandığınız her şeyin bir parçası olabilir!”</a:t>
            </a:r>
          </a:p>
          <a:p>
            <a:endParaRPr lang="tr-TR" b="0" u="none" baseline="0" dirty="0"/>
          </a:p>
          <a:p>
            <a:r>
              <a:rPr lang="tr-TR" b="0" u="none" baseline="0" dirty="0"/>
              <a:t>*VERİLECEK ÖRNEKLER</a:t>
            </a:r>
          </a:p>
          <a:p>
            <a:pPr marL="628650" lvl="1" indent="-171450">
              <a:buFont typeface="Arial"/>
              <a:buChar char="•"/>
            </a:pPr>
            <a:r>
              <a:rPr lang="en-US" sz="1200" b="1" kern="1200" dirty="0">
                <a:solidFill>
                  <a:schemeClr val="tx1"/>
                </a:solidFill>
                <a:effectLst/>
                <a:latin typeface="+mn-lt"/>
              </a:rPr>
              <a:t>Filmlerden </a:t>
            </a:r>
            <a:r>
              <a:t>hoşlananlar, insanların filmlere oy verdikleri ve filmler hakkında konuştukları bir uygulama oluşturabilir</a:t>
            </a:r>
            <a:endParaRPr lang="tr-TR" dirty="0">
              <a:effectLst/>
            </a:endParaRPr>
          </a:p>
          <a:p>
            <a:pPr marL="628650" lvl="1" indent="-171450">
              <a:buFont typeface="Arial"/>
              <a:buChar char="•"/>
            </a:pPr>
            <a:r>
              <a:rPr lang="en-US" sz="1200" b="1" kern="1200" dirty="0">
                <a:solidFill>
                  <a:schemeClr val="tx1"/>
                </a:solidFill>
                <a:effectLst/>
                <a:latin typeface="+mn-lt"/>
              </a:rPr>
              <a:t>Video oyunlarından </a:t>
            </a:r>
            <a:r>
              <a:t>hoşlanan biri kendi oyununu oluşturabilir</a:t>
            </a:r>
          </a:p>
          <a:p>
            <a:pPr marL="628650" lvl="1" indent="-171450">
              <a:buFont typeface="Arial"/>
              <a:buChar char="•"/>
            </a:pPr>
            <a:r>
              <a:rPr lang="tr-TR" sz="1200" b="1" kern="1200" dirty="0">
                <a:solidFill>
                  <a:schemeClr val="tx1"/>
                </a:solidFill>
                <a:effectLst/>
                <a:latin typeface="+mn-lt"/>
              </a:rPr>
              <a:t>Spordan </a:t>
            </a:r>
            <a:r>
              <a:rPr lang="tr-TR" sz="1200" kern="1200" dirty="0">
                <a:solidFill>
                  <a:schemeClr val="tx1"/>
                </a:solidFill>
                <a:effectLst/>
                <a:latin typeface="+mn-lt"/>
              </a:rPr>
              <a:t>hoşlanan biri tuttuğu takımın durumunu gösteren bir uygulama yapabilir. </a:t>
            </a:r>
          </a:p>
          <a:p>
            <a:pPr marL="628650" lvl="1" indent="-171450">
              <a:buFont typeface="Arial"/>
              <a:buChar char="•"/>
            </a:pPr>
            <a:r>
              <a:rPr lang="tr-TR" sz="1200" b="1" kern="1200" dirty="0">
                <a:solidFill>
                  <a:schemeClr val="tx1"/>
                </a:solidFill>
                <a:effectLst/>
                <a:latin typeface="+mn-lt"/>
              </a:rPr>
              <a:t>Çizgi film ve süper kahramanlardan </a:t>
            </a:r>
            <a:r>
              <a:rPr lang="tr-TR" sz="1200" kern="1200" dirty="0">
                <a:solidFill>
                  <a:schemeClr val="tx1"/>
                </a:solidFill>
                <a:effectLst/>
                <a:latin typeface="+mn-lt"/>
              </a:rPr>
              <a:t>hoşlananlar en sevdikleri karakterler üzerine bir web sitesi yapabilirler. </a:t>
            </a:r>
            <a:endParaRPr lang="tr-TR" dirty="0">
              <a:effectLst/>
            </a:endParaRPr>
          </a:p>
          <a:p>
            <a:endParaRPr lang="tr-TR" b="1" u="sng" dirty="0"/>
          </a:p>
          <a:p>
            <a:r>
              <a:rPr lang="tr-TR" b="1" u="sng" dirty="0"/>
              <a:t>SLAYT HEDEFİ:</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Kod yazma ve kod yazarak neler yapabileceklerini keşfetme sürecinde yalnızca eğlenmenin yeni yollarını bulmayacaklarını, aynı zamanda oluşturdukları ürünleri arkadaşlarıyla paylaşabileceklerini ve birlikte kullanabileceklerini vurgulamak.</a:t>
            </a:r>
          </a:p>
          <a:p>
            <a:endParaRPr lang="tr-TR" b="1"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tr-T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"Kod yazmaya başlamak için hazır mısınız? Haydi başlayalım! “Bugünkü </a:t>
            </a:r>
            <a:r>
              <a:rPr lang="tr-TR" sz="1200" dirty="0">
                <a:solidFill>
                  <a:schemeClr val="bg1"/>
                </a:solidFill>
                <a:latin typeface="Segoe UI Light" panose="020B0502040204020203" pitchFamily="34" charset="0"/>
              </a:rPr>
              <a:t>Hour of </a:t>
            </a:r>
            <a:r>
              <a:rPr lang="tr-TR" b="0" u="none" dirty="0"/>
              <a:t>Code</a:t>
            </a:r>
            <a:r>
              <a:rPr lang="tr-TR" b="0" u="none" baseline="0" dirty="0"/>
              <a:t>™ çalışmamızda, </a:t>
            </a:r>
            <a:r>
              <a:rPr lang="tr-TR" sz="1200" kern="1200" dirty="0">
                <a:solidFill>
                  <a:schemeClr val="tx1"/>
                </a:solidFill>
                <a:effectLst/>
                <a:latin typeface="+mn-lt"/>
              </a:rPr>
              <a:t>Minecraft oyunundan esinlenen bir öğreticiyle öğreneceğiz</a:t>
            </a:r>
            <a:r>
              <a:rPr lang="tr-TR" b="0" u="none" baseline="0" dirty="0"/>
              <a:t>! Öğreticide </a:t>
            </a:r>
            <a:r>
              <a:rPr lang="tr-TR" sz="1200" kern="1200" dirty="0">
                <a:solidFill>
                  <a:schemeClr val="tx1"/>
                </a:solidFill>
                <a:effectLst/>
                <a:latin typeface="+mn-lt"/>
              </a:rPr>
              <a:t>Minecraft video oyunundan karakterler ve kavramlar kullanılıyor ama bu, oyunun kendisi değil.</a:t>
            </a:r>
            <a:r>
              <a:rPr lang="tr-TR" b="0" u="none" baseline="0" dirty="0"/>
              <a:t>"</a:t>
            </a:r>
            <a:r>
              <a:rPr lang="tr-TR" dirty="0"/>
              <a:t> </a:t>
            </a:r>
            <a:r>
              <a:rPr lang="tr-TR" sz="1200" kern="1200" dirty="0">
                <a:solidFill>
                  <a:schemeClr val="tx1"/>
                </a:solidFill>
                <a:effectLst/>
                <a:latin typeface="+mn-lt"/>
              </a:rPr>
              <a:t>Minecraft Hour of </a:t>
            </a:r>
            <a:r>
              <a:rPr lang="tr-TR" b="0" u="none" dirty="0"/>
              <a:t>Code</a:t>
            </a:r>
            <a:r>
              <a:rPr lang="tr-TR" b="0" u="none" baseline="0" dirty="0"/>
              <a:t>™</a:t>
            </a:r>
            <a:r>
              <a:rPr lang="tr-TR" sz="1200" kern="1200" dirty="0">
                <a:solidFill>
                  <a:schemeClr val="tx1"/>
                </a:solidFill>
                <a:effectLst/>
                <a:latin typeface="+mn-lt"/>
              </a:rPr>
              <a:t> öğreticisinde, "Aracı" ile tanışacaksınız ve bulmacalarla ilgili kendi çözümlerinizi tasarlamak ve Aracının komutlarınızı yürütmesini izlemek için döngüler, hata ayıklama ve işlevler gibi kod yazma tekniklerini öğrenip kullanacaksınız."</a:t>
            </a:r>
            <a:endParaRPr lang="tr-TR" sz="1200" b="0" baseline="0" dirty="0"/>
          </a:p>
          <a:p>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u="none" baseline="0" dirty="0"/>
              <a:t>"Bugün oynamak için _____ süreniz olacak. Bir noktada takılırsanız sabırlı olun, sorunu çözmek için farklı bir yol deneyin. Sonra, yanınızdaki bir arkadaşınıza sorun ve son olarak, benim yardım etmemi isterseniz [elinizi kaldırın, parmağınızı kaldırın vb.].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u="none" baseline="0" dirty="0"/>
              <a:t>Kulaklığınızı takmayı unutmayın!"</a:t>
            </a:r>
            <a:endParaRPr lang="tr-TR" sz="1200" b="0" u="none" dirty="0"/>
          </a:p>
          <a:p>
            <a:endParaRPr lang="tr-TR" b="0" u="none" dirty="0"/>
          </a:p>
          <a:p>
            <a:endParaRPr lang="tr-TR" b="1" u="sng" dirty="0"/>
          </a:p>
          <a:p>
            <a:r>
              <a:rPr lang="tr-TR" b="1" u="sng" dirty="0"/>
              <a:t>SLAYT HEDEFİ:</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latin typeface="Segoe UI Light" panose="020B0502040204020203" pitchFamily="34" charset="0"/>
              </a:rPr>
              <a:t>Hour of </a:t>
            </a:r>
            <a:r>
              <a:rPr lang="tr-TR" b="0" u="none" dirty="0"/>
              <a:t>Code</a:t>
            </a:r>
            <a:r>
              <a:rPr lang="tr-TR" b="0" u="none" baseline="0" dirty="0"/>
              <a:t>™</a:t>
            </a:r>
            <a:r>
              <a:rPr lang="tr-TR" b="0" u="none" dirty="0"/>
              <a:t> tanıtımı</a:t>
            </a:r>
          </a:p>
          <a:p>
            <a:endParaRPr lang="tr-T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t>YÜRÜTÜCÜ NOTU:</a:t>
            </a:r>
          </a:p>
          <a:p>
            <a:pPr>
              <a:defRPr/>
            </a:pPr>
            <a:r>
              <a:rPr lang="tr-TR" b="0" dirty="0"/>
              <a:t>Birden fazla Minecraft öğreticisi vardır. Bu </a:t>
            </a:r>
            <a:r>
              <a:rPr lang="tr-TR" dirty="0"/>
              <a:t>yılki </a:t>
            </a:r>
            <a:r>
              <a:rPr lang="tr-TR" b="0" dirty="0"/>
              <a:t>öğreticiyle başlayın ve öğrenciler bu öğreticiyi erken bitirirse diğer öğreticileri kullanın. Her öğretici, farklı kavramları öğrettiğinden tüm öğreticilerin tamamlanması harika olur!</a:t>
            </a:r>
            <a:r>
              <a:rPr lang="tr-TR" dirty="0"/>
              <a:t> </a:t>
            </a:r>
            <a:endParaRPr lang="tr-TR" b="0" dirty="0"/>
          </a:p>
          <a:p>
            <a:endParaRPr lang="tr-TR" sz="1200" b="1" u="sng" kern="1200" baseline="0" dirty="0">
              <a:solidFill>
                <a:schemeClr val="tx1"/>
              </a:solidFill>
              <a:effectLst/>
              <a:latin typeface="+mn-lt"/>
              <a:ea typeface="+mn-ea"/>
              <a:cs typeface="+mn-cs"/>
            </a:endParaRPr>
          </a:p>
          <a:p>
            <a:r>
              <a:rPr lang="tr-TR" sz="1200" kern="1200" dirty="0">
                <a:solidFill>
                  <a:schemeClr val="tx1"/>
                </a:solidFill>
                <a:effectLst/>
                <a:latin typeface="+mn-lt"/>
              </a:rPr>
              <a:t>Her katılımcıya bir cihaz sağlayamazsanız öğrencileri çiftler halinde bir arkadaşıyla eşleştirmeye ve dersin her adımında dönüşümlü olarak bilgisayarı kullanmalarını sağlamaya çalışın. Böylece, herkesin etkin olma ve gözlemleme şansı olur. Öğrencilerin, bulmacalar üzerinde tek başlarına çalışmaları önerilir.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On beş dakika sonra, kaydettikleri ilerleme ve yazdıkları kod için grubu tebrik edin.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tr-TR" sz="1200" b="0" u="none" kern="1200" dirty="0">
                <a:solidFill>
                  <a:schemeClr val="tx1"/>
                </a:solidFill>
                <a:effectLst/>
                <a:latin typeface="+mn-lt"/>
              </a:rPr>
              <a:t>Öğreticiyi tamamlayan ve/veya daha ileri düzeyde olan katılımcıları </a:t>
            </a:r>
            <a:r>
              <a:rPr lang="tr-TR" sz="1200" b="1" u="none" kern="1200" dirty="0">
                <a:solidFill>
                  <a:schemeClr val="tx1"/>
                </a:solidFill>
                <a:effectLst/>
                <a:latin typeface="+mn-lt"/>
              </a:rPr>
              <a:t>Diamond Path</a:t>
            </a:r>
            <a:r>
              <a:rPr lang="tr-TR" sz="1200" b="0" u="none" kern="1200" dirty="0">
                <a:solidFill>
                  <a:schemeClr val="tx1"/>
                </a:solidFill>
                <a:effectLst/>
                <a:latin typeface="+mn-lt"/>
              </a:rPr>
              <a:t>'i kullanarak öğreticiyi oynatmaya davet edin. Diamond Path, seviyelerdeki elmasları almak için tamamlamaları gereken ek kod yazma mücadeleleri içermektedir.</a:t>
            </a: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r>
              <a:rPr lang="tr-T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tr-TR"/>
          </a:p>
        </p:txBody>
      </p:sp>
    </p:spTree>
    <p:extLst>
      <p:ext uri="{BB962C8B-B14F-4D97-AF65-F5344CB8AC3E}">
        <p14:creationId xmlns:p14="http://schemas.microsoft.com/office/powerpoint/2010/main" val="283483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endParaRPr lang="tr-TR" b="0" u="none" dirty="0"/>
          </a:p>
          <a:p>
            <a:endParaRPr lang="tr-TR" b="0" u="none" dirty="0"/>
          </a:p>
          <a:p>
            <a:r>
              <a:rPr lang="tr-TR" b="0" u="none" dirty="0"/>
              <a:t>"Şimdi </a:t>
            </a:r>
            <a:r>
              <a:rPr lang="tr-TR" sz="1200" b="0" u="none" dirty="0">
                <a:solidFill>
                  <a:schemeClr val="bg1"/>
                </a:solidFill>
                <a:latin typeface="Segoe Pro Light" charset="0"/>
              </a:rPr>
              <a:t>code.org</a:t>
            </a:r>
            <a:r>
              <a:rPr lang="tr-TR" sz="1200" dirty="0">
                <a:solidFill>
                  <a:schemeClr val="bg1"/>
                </a:solidFill>
                <a:latin typeface="Segoe Pro Light" charset="0"/>
              </a:rPr>
              <a:t>/Minecraft</a:t>
            </a:r>
            <a:r>
              <a:rPr lang="tr-TR" dirty="0"/>
              <a:t> </a:t>
            </a:r>
            <a:r>
              <a:rPr lang="tr-TR" b="0" u="none" baseline="0" dirty="0"/>
              <a:t>adresine gidip "</a:t>
            </a:r>
            <a:r>
              <a:rPr lang="tr-TR" sz="1200" kern="1200" dirty="0">
                <a:solidFill>
                  <a:schemeClr val="tx1"/>
                </a:solidFill>
                <a:effectLst/>
                <a:latin typeface="+mn-lt"/>
              </a:rPr>
              <a:t>Minecraft Hour of </a:t>
            </a:r>
            <a:r>
              <a:rPr lang="tr-TR" b="0" u="none" dirty="0"/>
              <a:t>Code</a:t>
            </a:r>
            <a:r>
              <a:rPr lang="tr-TR" b="0" u="none" baseline="0" dirty="0"/>
              <a:t>™</a:t>
            </a:r>
            <a:r>
              <a:rPr lang="tr-TR" sz="1200" kern="1200" dirty="0">
                <a:solidFill>
                  <a:schemeClr val="tx1"/>
                </a:solidFill>
                <a:effectLst/>
                <a:latin typeface="+mn-lt"/>
              </a:rPr>
              <a:t> Hero's Journey" </a:t>
            </a:r>
            <a:r>
              <a:rPr lang="tr-TR" b="0" u="none" baseline="0" dirty="0"/>
              <a:t>öğreticisini bulun ve BAŞLAYIN! "</a:t>
            </a:r>
            <a:endParaRPr lang="tr-TR" b="1" u="sng" dirty="0"/>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Öğreticiye ulaşmaları için insanlara zaman tanıyın.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YÖNETİCİ İÇİN NOT: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Öğretici boyunca bu slaytı açık tutun ve sadece grubunuz öğretici sonuna yaklaştığında sıradaki slayta geçin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Katılımcılar öğreticiye kayıt olurlarsa, ilerleme durumları seviyelerine göre kaydedilecek ve öğreticiyi tamamlamasalar bile kaldıkları yere geri dönebileceklerdir.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İstenilen herhangi bir şeyin inşa edilmesi için ücretsiz oyun süresi ve alan olduğundan, gençler ve kullanıcı tarafından oluşturulan içerik ile ilgili riskleri göz ardı etmeyin.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ZAMANINIZ KISITLIYSA: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Tamamlayabildiğiniz kadar bulmaca tamamlayın. Teknolojiye aşina çocuklar tümünü 50-60 dakika içinde tamamlayabilir.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Öğrencileri yaptıkları iş için tebrik edin ve onlara evden tekrar kod yazabileceklerini söyleyin.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FAZLA ZAMANINIZ VARSA: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Ek oyun süresi için son bulmacadan sonra öğrencileri oluşturmaya devam etmeye yönlendirin.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Öğrencileri her bir bulmacaya tekrar dönmeye ve bulmacaları farklı şekilde çözmeleri için uğraşmaya yönlendirin. Bu, yineleme ve deneyim için eğlenceyi ve ilginç fırsatları artırır.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u="none" kern="1200" dirty="0">
                <a:solidFill>
                  <a:schemeClr val="tx1"/>
                </a:solidFill>
                <a:effectLst/>
                <a:latin typeface="+mn-lt"/>
              </a:rPr>
              <a:t>Öğrencileri, ""Minecraft Hour of </a:t>
            </a:r>
            <a:r>
              <a:rPr lang="tr-TR" b="0" u="none" dirty="0"/>
              <a:t>Code</a:t>
            </a:r>
            <a:r>
              <a:rPr lang="tr-TR" b="0" u="none" baseline="0" dirty="0"/>
              <a:t>™</a:t>
            </a:r>
            <a:r>
              <a:rPr lang="tr-TR" sz="1200" b="0" u="none" kern="1200" dirty="0">
                <a:solidFill>
                  <a:schemeClr val="tx1"/>
                </a:solidFill>
                <a:effectLst/>
                <a:latin typeface="+mn-lt"/>
              </a:rPr>
              <a:t> Adventure" ve/veya "Minecraft Hour of </a:t>
            </a:r>
            <a:r>
              <a:rPr lang="tr-TR" b="0" u="none" dirty="0"/>
              <a:t>Code</a:t>
            </a:r>
            <a:r>
              <a:rPr lang="tr-TR" b="0" u="none" baseline="0" dirty="0"/>
              <a:t>™</a:t>
            </a:r>
            <a:r>
              <a:rPr lang="tr-TR" sz="1200" b="0" u="none" kern="1200" dirty="0">
                <a:solidFill>
                  <a:schemeClr val="tx1"/>
                </a:solidFill>
                <a:effectLst/>
                <a:latin typeface="+mn-lt"/>
              </a:rPr>
              <a:t> Designer"ı oynamaları için yönlendirin.</a:t>
            </a:r>
            <a:endParaRPr lang="tr-TR" b="0" u="none"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tr-TR"/>
          </a:p>
        </p:txBody>
      </p:sp>
    </p:spTree>
    <p:extLst>
      <p:ext uri="{BB962C8B-B14F-4D97-AF65-F5344CB8AC3E}">
        <p14:creationId xmlns:p14="http://schemas.microsoft.com/office/powerpoint/2010/main" val="2875711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"Tamam, herkes beni dinlesin lütfen! Sürenin bitmesine sadece beş dakika kaldı! </a:t>
            </a:r>
          </a:p>
          <a:p>
            <a:r>
              <a:rPr lang="tr-TR" b="0" u="none" dirty="0"/>
              <a:t>[cihazlara ve İnternet'e ortak erişim sağlanıyorsa şunu ekleyin] Unutmayın, Minecraft ile kod yazmayı öğrenmeye daha sonra devam edebilirsiniz."</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u="none" dirty="0"/>
              <a:t>Katılımcılara sürenin neredeyse dolduğunu ve eğitimin bitmek üzere olduğunu haber vermek.</a:t>
            </a:r>
          </a:p>
          <a:p>
            <a:endParaRPr lang="tr-T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tr-TR"/>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b="1" u="sng" dirty="0"/>
          </a:p>
          <a:p>
            <a:r>
              <a:rPr lang="tr-TR" b="0" u="none" baseline="0" dirty="0"/>
              <a:t>"Daha önce yaptığımız sohbete geri dönersek. Kod yazmanın ne olduğu konusundaki düşünceleriniz değişti mi?"</a:t>
            </a:r>
          </a:p>
          <a:p>
            <a:pPr marL="628650" lvl="1" indent="-171450">
              <a:buFont typeface="Arial"/>
              <a:buChar char="•"/>
            </a:pPr>
            <a:r>
              <a:rPr lang="tr-TR"/>
              <a:t>Aileniz veya bir arkadaşınız "Kod nedir" diye sorarsa nasıl yanıt vereceksiniz?</a:t>
            </a:r>
          </a:p>
          <a:p>
            <a:pPr marL="628650" lvl="1" indent="-171450">
              <a:buFont typeface="Arial"/>
              <a:buChar char="•"/>
            </a:pPr>
            <a:r>
              <a:rPr lang="tr-TR"/>
              <a:t>Neler öğrendiniz?</a:t>
            </a:r>
          </a:p>
          <a:p>
            <a:pPr marL="628650" lvl="1" indent="-171450">
              <a:buFont typeface="Arial"/>
              <a:buChar char="•"/>
            </a:pPr>
            <a:r>
              <a:rPr lang="tr-TR"/>
              <a:t>Sizi en çok ne zorladı? Bir noktada takıldığınızda ne yaptınız? Bu neden önemli? [devamlılığı teşvik eder]</a:t>
            </a:r>
          </a:p>
          <a:p>
            <a:pPr marL="628650" lvl="1" indent="-171450">
              <a:buFont typeface="Arial"/>
              <a:buChar char="•"/>
            </a:pPr>
            <a:r>
              <a:rPr lang="tr-TR"/>
              <a:t>Kod yazmanın yaratıcı olan yönü ne? [şarkı söyleme, dans etme, kurgulama gibi diğer yaratıcı eylemlerle kod yazma arasında bağlantı kurun.]</a:t>
            </a:r>
          </a:p>
          <a:p>
            <a:pPr marL="628650" lvl="1" indent="-171450">
              <a:buFont typeface="Arial"/>
              <a:buChar char="•"/>
            </a:pPr>
            <a:r>
              <a:rPr lang="tr-TR"/>
              <a:t>Kimler kod yazabilir? [erkek çocuklar, matematiği iyi olanlar gibi düşünceleri aşmaya çalışın.]</a:t>
            </a:r>
          </a:p>
          <a:p>
            <a:pPr marL="628650" lvl="1" indent="-171450">
              <a:buFont typeface="Arial"/>
              <a:buChar char="•"/>
            </a:pPr>
            <a:r>
              <a:rPr lang="tr-TR"/>
              <a:t>Kodu olağanüstü bir şeyler oluşturmak için nasıl kullanabileceğinize dair bazı fikirler verir misiniz?</a:t>
            </a:r>
          </a:p>
          <a:p>
            <a:endParaRPr lang="tr-TR" b="1" u="sng" dirty="0"/>
          </a:p>
          <a:p>
            <a:r>
              <a:rPr lang="tr-TR" b="1" u="sng" dirty="0"/>
              <a:t>SLAYT HEDEFİ:</a:t>
            </a:r>
          </a:p>
          <a:p>
            <a:endParaRPr lang="tr-TR" b="1" dirty="0"/>
          </a:p>
          <a:p>
            <a:r>
              <a:rPr lang="tr-TR" b="0" dirty="0"/>
              <a:t>İlk soruya geri dönme ve çocukların kod yazmayla ilgili düşüncelerinin nasıl değiştiğini görme. </a:t>
            </a:r>
            <a:r>
              <a:rPr lang="tr-TR" b="0" kern="1200" baseline="0" dirty="0">
                <a:effectLst/>
                <a:latin typeface="+mn-lt"/>
              </a:rPr>
              <a:t>Bu</a:t>
            </a:r>
            <a:r>
              <a:rPr lang="tr-TR" kern="1200" dirty="0">
                <a:effectLst/>
                <a:latin typeface="+mn-lt"/>
              </a:rPr>
              <a:t> soru</a:t>
            </a:r>
            <a:r>
              <a:rPr lang="tr-TR"/>
              <a:t>, </a:t>
            </a:r>
            <a:r>
              <a:rPr lang="tr-TR" kern="1200" dirty="0">
                <a:effectLst/>
                <a:latin typeface="+mn-lt"/>
              </a:rPr>
              <a:t>öğrencilerin oturum sırasında öğrendikleri ve yaptıkları şeylerin gerçekte doğru olduğunu onaylamaları amacıyla konuyu toparlamaktadır. Yaptıkları çıkarımların aslında doğru olduğunu destekleyip kesinlik katarak öğrendikleri şeyleri içselleştirmelerine yardımcı olur.</a:t>
            </a:r>
            <a:r>
              <a:rPr lang="tr-TR"/>
              <a:t> </a:t>
            </a:r>
            <a:endParaRPr lang="tr-TR" b="0" dirty="0"/>
          </a:p>
          <a:p>
            <a:endParaRPr lang="tr-TR" b="1"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tr-T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tr-TR" sz="1200" b="1" i="0" u="sng" strike="noStrike" kern="1200" cap="none" dirty="0">
                <a:solidFill>
                  <a:schemeClr val="dk1"/>
                </a:solidFill>
                <a:effectLst/>
                <a:latin typeface="Calibri"/>
                <a:sym typeface="Calibri"/>
              </a:rPr>
              <a:t>SLAYT HEDEFİ:</a:t>
            </a:r>
            <a:r>
              <a:rPr lang="tr-TR" dirty="0"/>
              <a:t> </a:t>
            </a:r>
            <a:r>
              <a:rPr lang="tr-TR" sz="1200" b="0" i="0" u="none" strike="noStrike" kern="1200" cap="none" dirty="0">
                <a:solidFill>
                  <a:schemeClr val="dk1"/>
                </a:solidFill>
                <a:effectLst/>
                <a:latin typeface="Calibri"/>
                <a:sym typeface="Calibri"/>
              </a:rPr>
              <a:t>Atölye çalışmasını başarıyla tamamlama.</a:t>
            </a:r>
            <a:endParaRPr lang="tr-TR" b="0" dirty="0">
              <a:effectLst/>
            </a:endParaRPr>
          </a:p>
          <a:p>
            <a:br>
              <a:rPr dirty="0"/>
            </a:br>
            <a:r>
              <a:rPr lang="tr-TR" sz="1200" b="1" i="0" u="sng" strike="noStrike" kern="1200" cap="none" dirty="0">
                <a:solidFill>
                  <a:schemeClr val="dk1"/>
                </a:solidFill>
                <a:effectLst/>
                <a:latin typeface="Calibri"/>
                <a:sym typeface="Calibri"/>
              </a:rPr>
              <a:t>ÖRNEK METİN:</a:t>
            </a:r>
            <a:r>
              <a:rPr lang="tr-TR" dirty="0"/>
              <a:t> </a:t>
            </a:r>
            <a:r>
              <a:rPr lang="tr-TR" b="0" u="none" dirty="0"/>
              <a:t>"Tebrikler! Bu yılki </a:t>
            </a:r>
            <a:r>
              <a:rPr lang="tr-TR" sz="1200" dirty="0">
                <a:solidFill>
                  <a:schemeClr val="bg1"/>
                </a:solidFill>
                <a:latin typeface="Segoe UI Light" panose="020B0502040204020203" pitchFamily="34" charset="0"/>
              </a:rPr>
              <a:t>Hour of </a:t>
            </a:r>
            <a:r>
              <a:rPr lang="tr-TR" b="0" u="none" dirty="0"/>
              <a:t>Code</a:t>
            </a:r>
            <a:r>
              <a:rPr lang="tr-TR" b="0" u="none" baseline="0" dirty="0"/>
              <a:t>™</a:t>
            </a:r>
            <a:r>
              <a:rPr lang="tr-TR" sz="1200" b="0" u="none" baseline="0" dirty="0">
                <a:solidFill>
                  <a:schemeClr val="bg1"/>
                </a:solidFill>
                <a:latin typeface="Segoe UI Light" panose="020B0502040204020203" pitchFamily="34" charset="0"/>
              </a:rPr>
              <a:t>'u tamamladınız!”</a:t>
            </a:r>
            <a:endParaRPr lang="tr-TR" b="0" u="none" baseline="0" dirty="0"/>
          </a:p>
          <a:p>
            <a:br>
              <a:rPr lang="en-US" b="0" dirty="0">
                <a:effectLst/>
              </a:rPr>
            </a:br>
            <a:endParaRPr lang="tr-TR"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tr-T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0076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noProof="1"/>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noProof="1"/>
          </a:p>
          <a:p>
            <a:pPr marL="0" marR="0" indent="0" algn="l" defTabSz="914400" rtl="0" eaLnBrk="1" fontAlgn="auto" latinLnBrk="0" hangingPunct="1">
              <a:lnSpc>
                <a:spcPct val="100000"/>
              </a:lnSpc>
              <a:spcBef>
                <a:spcPts val="0"/>
              </a:spcBef>
              <a:spcAft>
                <a:spcPts val="0"/>
              </a:spcAft>
              <a:buClrTx/>
              <a:buSzTx/>
              <a:buFontTx/>
              <a:buNone/>
              <a:tabLst/>
              <a:defRPr/>
            </a:pPr>
            <a:r>
              <a:rPr lang="tr-TR" b="0" u="none" noProof="1"/>
              <a:t>“Artık bir kod yazma uzmanı olma yolunda ilerliyorsunuz, burada incelemeniz için bazı ücretsiz kaynaklar var! Bu bağlantıları not alın ve kod yazmaya devam edin!”</a:t>
            </a:r>
          </a:p>
          <a:p>
            <a:endParaRPr lang="tr-TR" b="1" u="sng" noProof="1"/>
          </a:p>
          <a:p>
            <a:r>
              <a:rPr lang="tr-TR" b="1" u="sng" noProof="1"/>
              <a:t>SLAYT HEDEFİ:</a:t>
            </a:r>
          </a:p>
          <a:p>
            <a:endParaRPr lang="tr-TR" b="1" u="sng" noProof="1"/>
          </a:p>
          <a:p>
            <a:r>
              <a:rPr lang="tr-TR" b="0" u="none" noProof="1"/>
              <a:t>Kod yazmada bir adım daha ileri gitmeleri için gençleri cesaretlendirmek.</a:t>
            </a:r>
          </a:p>
          <a:p>
            <a:endParaRPr lang="tr-TR" b="0" u="none" baseline="0" noProof="1"/>
          </a:p>
          <a:p>
            <a:r>
              <a:rPr lang="tr-TR" b="1" u="sng" baseline="0" noProof="1"/>
              <a:t>YÜRÜTÜCÜ İÇİN NOT:</a:t>
            </a:r>
          </a:p>
          <a:p>
            <a:r>
              <a:rPr lang="tr-TR" noProof="1"/>
              <a:t>Katılımcılar, Hour of </a:t>
            </a:r>
            <a:r>
              <a:rPr lang="tr-TR" b="0" u="none" noProof="1"/>
              <a:t>Code</a:t>
            </a:r>
            <a:r>
              <a:rPr lang="tr-TR" b="0" u="none" baseline="0" noProof="1"/>
              <a:t>™</a:t>
            </a:r>
            <a:r>
              <a:rPr lang="tr-TR" noProof="1"/>
              <a:t> öğreticilerini başlattıktan ve Hour of Code</a:t>
            </a:r>
            <a:r>
              <a:rPr lang="tr-TR" sz="1200" kern="1200" baseline="30000" noProof="1">
                <a:solidFill>
                  <a:schemeClr val="tx1"/>
                </a:solidFill>
                <a:effectLst/>
                <a:latin typeface="+mn-lt"/>
              </a:rPr>
              <a:t>TM</a:t>
            </a:r>
            <a:r>
              <a:rPr lang="tr-TR" noProof="1"/>
              <a:t> etkinliklerinden sonra </a:t>
            </a:r>
            <a:r>
              <a:rPr lang="tr-TR" sz="1200" b="1" kern="1200" noProof="1">
                <a:solidFill>
                  <a:schemeClr val="tx1"/>
                </a:solidFill>
                <a:effectLst/>
                <a:latin typeface="+mn-lt"/>
              </a:rPr>
              <a:t>Hour of Code™ sertifikalarına</a:t>
            </a:r>
            <a:r>
              <a:rPr lang="tr-TR" noProof="1"/>
              <a:t> istedikleri zaman code.org adresinden erişebilirler.</a:t>
            </a:r>
          </a:p>
          <a:p>
            <a:endParaRPr lang="tr-TR" sz="1200" kern="1200" noProof="1">
              <a:solidFill>
                <a:schemeClr val="tx1"/>
              </a:solidFill>
              <a:effectLst/>
              <a:latin typeface="+mn-lt"/>
              <a:ea typeface="+mn-ea"/>
              <a:cs typeface="+mn-cs"/>
            </a:endParaRPr>
          </a:p>
          <a:p>
            <a:r>
              <a:rPr lang="tr-TR" sz="1200" kern="1200" noProof="1">
                <a:solidFill>
                  <a:schemeClr val="tx1"/>
                </a:solidFill>
                <a:effectLst/>
                <a:latin typeface="+mn-lt"/>
              </a:rPr>
              <a:t>Hedef kitlenin uygunluğuna göre ek kaynak slaydına yerleştirilecek bilgileri ayarlayın:</a:t>
            </a:r>
          </a:p>
          <a:p>
            <a:endParaRPr lang="tr-TR" sz="1200" b="1" u="none" kern="1200" noProof="1">
              <a:solidFill>
                <a:schemeClr val="tx1"/>
              </a:solidFill>
              <a:effectLst/>
              <a:latin typeface="+mn-lt"/>
              <a:ea typeface="+mn-ea"/>
              <a:cs typeface="+mn-cs"/>
            </a:endParaRPr>
          </a:p>
          <a:p>
            <a:r>
              <a:rPr lang="tr-TR" sz="1200" b="1" u="none" kern="1200" noProof="1">
                <a:solidFill>
                  <a:schemeClr val="tx1"/>
                </a:solidFill>
                <a:effectLst/>
                <a:latin typeface="+mn-lt"/>
              </a:rPr>
              <a:t>Katılımcılar, kullanılabilir ise kendi kodlarını Minecraft: Education Edition ve/veya Windows 10'da Minecraft'a yükleyebilir.</a:t>
            </a:r>
          </a:p>
          <a:p>
            <a:r>
              <a:rPr lang="tr-TR" sz="1200" b="0" u="none" kern="1200" noProof="1">
                <a:solidFill>
                  <a:schemeClr val="tx1"/>
                </a:solidFill>
                <a:effectLst/>
                <a:latin typeface="+mn-lt"/>
              </a:rPr>
              <a:t>Katılımcılar, kodlarını gerçek oyuna aktarmak için Code Studio'yu kullanabilir ve kodlarının hayata geçişini izleyebilir!</a:t>
            </a:r>
          </a:p>
          <a:p>
            <a:endParaRPr lang="tr-TR" sz="1200" b="0" u="none" kern="1200" noProof="1">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noProof="1">
                <a:solidFill>
                  <a:schemeClr val="tx1"/>
                </a:solidFill>
                <a:effectLst/>
                <a:latin typeface="+mn-lt"/>
              </a:rPr>
              <a:t>Minecraft: Education Edition'ı Keşfedin:</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noProof="1">
                <a:solidFill>
                  <a:schemeClr val="tx1"/>
                </a:solidFill>
                <a:effectLst/>
                <a:latin typeface="+mn-lt"/>
              </a:rPr>
              <a:t>Minecraft: Education Edition, okullar için oluşturulmuştur ve sınıf yönetim araçları, ders planları ve diğer içeriklerle birlikte gelir. Daha fazla bilgi için </a:t>
            </a:r>
            <a:r>
              <a:rPr lang="tr-TR" sz="1200" u="sng" kern="1200" noProof="1">
                <a:solidFill>
                  <a:schemeClr val="tx1"/>
                </a:solidFill>
                <a:effectLst/>
                <a:latin typeface="+mn-lt"/>
                <a:hlinkClick r:id="rId3"/>
              </a:rPr>
              <a:t>https://education.minecraft.net</a:t>
            </a:r>
            <a:r>
              <a:rPr lang="tr-TR" sz="1200" kern="1200" noProof="1">
                <a:solidFill>
                  <a:schemeClr val="tx1"/>
                </a:solidFill>
                <a:effectLst/>
                <a:latin typeface="+mn-lt"/>
              </a:rPr>
              <a:t> adresini ziyaret edin.</a:t>
            </a:r>
            <a:endParaRPr lang="tr-TR" sz="1200" b="1" kern="1200" noProof="1">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kern="1200" noProof="1">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noProof="1">
                <a:solidFill>
                  <a:schemeClr val="tx1"/>
                </a:solidFill>
                <a:effectLst/>
                <a:latin typeface="+mn-lt"/>
              </a:rPr>
              <a:t>Topluluğunuza dijital okur yazarlıktan bilgisayar bilimi eğitimine kadar çeşitli dijital becerileri kazandırmanın yollarını keşfedin</a:t>
            </a:r>
            <a:br>
              <a:rPr lang="tr-TR" noProof="1"/>
            </a:br>
            <a:r>
              <a:rPr lang="tr-TR" sz="1200" kern="1200" noProof="1">
                <a:solidFill>
                  <a:schemeClr val="tx1"/>
                </a:solidFill>
                <a:effectLst/>
                <a:latin typeface="+mn-lt"/>
              </a:rPr>
              <a:t>https://Microsoft.com/digitalskills  </a:t>
            </a:r>
          </a:p>
          <a:p>
            <a:endParaRPr lang="tr-TR" b="0" u="none" noProof="1"/>
          </a:p>
          <a:p>
            <a:r>
              <a:rPr lang="tr-TR" b="1" u="none" noProof="1"/>
              <a:t>Code.org (</a:t>
            </a:r>
            <a:r>
              <a:rPr lang="tr-TR" sz="1200" b="1" kern="1200" noProof="1">
                <a:solidFill>
                  <a:schemeClr val="tx1"/>
                </a:solidFill>
                <a:effectLst/>
                <a:latin typeface="+mn-lt"/>
                <a:hlinkClick r:id="rId4"/>
              </a:rPr>
              <a:t>https://code.org/educate</a:t>
            </a:r>
            <a:r>
              <a:rPr lang="tr-TR" b="1" u="none" noProof="1"/>
              <a:t>) </a:t>
            </a:r>
            <a:r>
              <a:rPr lang="tr-TR" b="0" u="none" noProof="1"/>
              <a:t>Code.org adresindeki eğitmenler için sunulan araçları kullanarak Hour of Code</a:t>
            </a:r>
            <a:r>
              <a:rPr lang="tr-TR" b="0" u="none" baseline="0" noProof="1"/>
              <a:t>™</a:t>
            </a:r>
            <a:r>
              <a:rPr lang="tr-TR" b="0" u="none" noProof="1"/>
              <a:t>'un ötesine geçin. Bilgisayar bilimini sınıfınızda öğretmeye başlamak için herhangi bir deneyime ihtiyacınız yoktur. Code.org sitesi ücretsiz olarak müfredat, ders planları, yüksek kaliteli profesyonel öğrenme programları, tüm sınıfların düzeyine uygun binlerce harika araç yani ihtiyacınız olan her şeyi bedelsiz sunar. </a:t>
            </a:r>
            <a:r>
              <a:rPr lang="tr-TR" sz="1200" kern="1200" noProof="1">
                <a:solidFill>
                  <a:schemeClr val="tx1"/>
                </a:solidFill>
                <a:effectLst/>
                <a:latin typeface="+mn-lt"/>
                <a:hlinkClick r:id="rId5"/>
              </a:rPr>
              <a:t>code.org/educate</a:t>
            </a:r>
            <a:r>
              <a:rPr lang="tr-TR" b="0" u="none" noProof="1"/>
              <a:t> adresine gidin ve başlamak için sınıfınızın düzeyini seçin!</a:t>
            </a:r>
          </a:p>
          <a:p>
            <a:endParaRPr lang="tr-TR" b="0" u="none" noProof="1"/>
          </a:p>
          <a:p>
            <a:r>
              <a:rPr lang="tr-TR" b="1" u="none" noProof="1"/>
              <a:t>Code Studio (</a:t>
            </a:r>
            <a:r>
              <a:rPr lang="tr-TR" sz="1200" b="1" kern="1200" noProof="1">
                <a:solidFill>
                  <a:schemeClr val="tx1"/>
                </a:solidFill>
                <a:effectLst/>
                <a:latin typeface="+mn-lt"/>
                <a:hlinkClick r:id="rId6"/>
              </a:rPr>
              <a:t>https://studio.code.org</a:t>
            </a:r>
            <a:r>
              <a:rPr lang="tr-TR" b="1" u="none" noProof="1"/>
              <a:t>)</a:t>
            </a:r>
            <a:r>
              <a:rPr lang="tr-TR" b="0" u="none" noProof="1"/>
              <a:t> Hour of Code</a:t>
            </a:r>
            <a:r>
              <a:rPr lang="tr-TR" b="0" u="none" baseline="0" noProof="1"/>
              <a:t>™</a:t>
            </a:r>
            <a:r>
              <a:rPr lang="tr-TR" b="0" u="none" noProof="1"/>
              <a:t> boyunca keyif aldınız mı? Bilgisayar bilimi dünyasında keşfedilecek daha çok şey var! Core Studio bulmaca, oyun ve tüm yaş grupları için kurslar sunar. Kendi oyunlarınızı ve uygulamalarınızı nasıl yapacağınızı öğrenin ve sonrasında bunları arkadaşlarınızla paylaşın. </a:t>
            </a:r>
            <a:r>
              <a:rPr lang="tr-TR" sz="1200" kern="1200" noProof="1">
                <a:solidFill>
                  <a:schemeClr val="tx1"/>
                </a:solidFill>
                <a:effectLst/>
                <a:latin typeface="+mn-lt"/>
                <a:hlinkClick r:id="rId7"/>
              </a:rPr>
              <a:t>studio.code.org</a:t>
            </a:r>
            <a:r>
              <a:rPr lang="tr-TR" b="0" u="none" noProof="1"/>
              <a:t> adresine gidin ve bugün başlayın! </a:t>
            </a:r>
          </a:p>
          <a:p>
            <a:endParaRPr lang="tr-TR" b="1" noProof="1"/>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tr-T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t>Hoş</a:t>
            </a:r>
            <a:r>
              <a:rPr lang="tr-TR" dirty="0"/>
              <a:t> </a:t>
            </a:r>
            <a:r>
              <a:rPr lang="tr-TR" b="1" u="sng" dirty="0"/>
              <a:t>Geldiniz!</a:t>
            </a:r>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[Kendinizi sınıfa tanıtın, kim olduğunuzu, ne iş yaptığınızı ve teknoloji endüstrisinde çalışıyorsanız </a:t>
            </a:r>
            <a:r>
              <a:rPr lang="tr-TR" sz="1200" dirty="0">
                <a:solidFill>
                  <a:schemeClr val="bg1"/>
                </a:solidFill>
                <a:latin typeface="Segoe UI Light" panose="020B0502040204020203" pitchFamily="34" charset="0"/>
              </a:rPr>
              <a:t>Hour of </a:t>
            </a:r>
            <a:r>
              <a:rPr lang="tr-TR" b="0" u="none" dirty="0"/>
              <a:t>Code</a:t>
            </a:r>
            <a:r>
              <a:rPr lang="tr-TR" b="0" u="none" baseline="0" dirty="0"/>
              <a:t>™</a:t>
            </a:r>
            <a:r>
              <a:rPr lang="tr-TR" sz="1200" baseline="0" dirty="0">
                <a:solidFill>
                  <a:schemeClr val="bg1"/>
                </a:solidFill>
                <a:latin typeface="Segoe UI Light" panose="020B0502040204020203" pitchFamily="34" charset="0"/>
              </a:rPr>
              <a:t>]</a:t>
            </a:r>
            <a:r>
              <a:rPr lang="tr-TR" dirty="0"/>
              <a:t> konusunda neden heyecanlı olduğunuzu anlatın</a:t>
            </a:r>
            <a:r>
              <a:rPr lang="tr-TR" sz="1200" baseline="30000" dirty="0">
                <a:solidFill>
                  <a:schemeClr val="bg1"/>
                </a:solidFill>
                <a:latin typeface="Segoe UI Light" panose="020B0502040204020203" pitchFamily="34" charset="0"/>
              </a:rPr>
              <a:t> </a:t>
            </a: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“Öncelikle, geçtiğimiz birkaç yılda kod yazmanın ne kadar popüler hale geldiğini ve sizler gibi muhteşem kaç insanın bu işi denediğini gösteren kısa bir video izleyeceğiz!”</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YÜRÜTÜCÜ İÇİN NOT:</a:t>
            </a:r>
          </a:p>
          <a:p>
            <a:pPr marL="0" marR="0" indent="0" algn="l" defTabSz="914400" rtl="0" eaLnBrk="1" fontAlgn="auto" latinLnBrk="0" hangingPunct="1">
              <a:lnSpc>
                <a:spcPct val="100000"/>
              </a:lnSpc>
              <a:spcBef>
                <a:spcPts val="0"/>
              </a:spcBef>
              <a:spcAft>
                <a:spcPts val="0"/>
              </a:spcAft>
              <a:buClrTx/>
              <a:buSzTx/>
              <a:buFontTx/>
              <a:buNone/>
              <a:tabLst/>
              <a:defRPr/>
            </a:pPr>
            <a:r>
              <a:rPr lang="tr-TR" b="0" u="none" baseline="0" dirty="0"/>
              <a:t>Diğer slayta geçtiğinizde video otomatik başlayacaktır. </a:t>
            </a:r>
            <a:endParaRPr lang="tr-TR" b="1" u="sng" dirty="0"/>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tr-T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 </a:t>
            </a:r>
          </a:p>
          <a:p>
            <a:endParaRPr lang="tr-TR" b="1" u="sng" dirty="0"/>
          </a:p>
          <a:p>
            <a:endParaRPr lang="tr-TR" b="1" u="sng" dirty="0"/>
          </a:p>
          <a:p>
            <a:r>
              <a:rPr lang="tr-TR" b="1" u="sng" dirty="0"/>
              <a:t>SLAYT HEDEFİ:</a:t>
            </a:r>
            <a:r>
              <a:rPr lang="tr-TR" dirty="0"/>
              <a:t> </a:t>
            </a:r>
          </a:p>
          <a:p>
            <a:endParaRPr lang="tr-TR" b="0" u="none" baseline="0" dirty="0"/>
          </a:p>
          <a:p>
            <a:r>
              <a:rPr lang="tr-TR" b="0" u="none" baseline="0" dirty="0"/>
              <a:t>Etkinliği sonuçlandırma</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Bu görselin değiştirilmesi gerekirse yeni görselin aşağıdaki kriterlere uyduğundan emin olun: </a:t>
            </a:r>
            <a:endParaRPr lang="tr-TR" dirty="0"/>
          </a:p>
          <a:p>
            <a:pPr marL="628650" lvl="1" indent="-171450">
              <a:buFont typeface="Arial"/>
              <a:buChar char="•"/>
            </a:pPr>
            <a:r>
              <a:rPr lang="tr-TR" sz="1200" kern="1200" dirty="0">
                <a:solidFill>
                  <a:schemeClr val="tx1"/>
                </a:solidFill>
                <a:effectLst/>
                <a:latin typeface="+mn-lt"/>
              </a:rPr>
              <a:t>Ergenlik çağında erkek ve kız çocukları içermelidir. </a:t>
            </a:r>
            <a:endParaRPr lang="tr-TR" dirty="0">
              <a:effectLst/>
            </a:endParaRPr>
          </a:p>
          <a:p>
            <a:pPr marL="628650" lvl="1" indent="-171450">
              <a:buFont typeface="Arial"/>
              <a:buChar char="•"/>
            </a:pPr>
            <a:r>
              <a:rPr lang="tr-TR" sz="1200" kern="1200" dirty="0">
                <a:solidFill>
                  <a:schemeClr val="tx1"/>
                </a:solidFill>
                <a:effectLst/>
                <a:latin typeface="+mn-lt"/>
              </a:rPr>
              <a:t>Katılımcıları iyi vakit geçirirken göstermelidir. </a:t>
            </a:r>
            <a:endParaRPr lang="tr-TR" dirty="0">
              <a:effectLst/>
            </a:endParaRPr>
          </a:p>
          <a:p>
            <a:pPr marL="628650" lvl="1" indent="-171450">
              <a:buFont typeface="Arial"/>
              <a:buChar char="•"/>
            </a:pPr>
            <a:r>
              <a:rPr lang="tr-TR" sz="1200" kern="1200" dirty="0">
                <a:solidFill>
                  <a:schemeClr val="tx1"/>
                </a:solidFill>
                <a:effectLst/>
                <a:latin typeface="+mn-lt"/>
              </a:rPr>
              <a:t>Bireyleri değil bir grubu içermelidir. </a:t>
            </a:r>
          </a:p>
          <a:p>
            <a:pPr marL="457200" lvl="1" indent="0">
              <a:buFont typeface="Arial"/>
              <a:buNone/>
            </a:pPr>
            <a:endParaRPr lang="tr-TR" sz="1200" kern="1200" dirty="0">
              <a:solidFill>
                <a:schemeClr val="tx1"/>
              </a:solidFill>
              <a:effectLst/>
              <a:latin typeface="+mn-lt"/>
            </a:endParaRPr>
          </a:p>
          <a:p>
            <a:r>
              <a:rPr lang="tr-TR" b="1" u="sng" dirty="0"/>
              <a:t>Telif Hakkı 2017: </a:t>
            </a:r>
          </a:p>
          <a:p>
            <a:r>
              <a:rPr lang="tr-TR" sz="1200" kern="1200" dirty="0">
                <a:solidFill>
                  <a:schemeClr val="tx1"/>
                </a:solidFill>
                <a:effectLst/>
                <a:latin typeface="+mn-lt"/>
              </a:rPr>
              <a:t>Bu sunum lisanslıdır, satılamaz. Microsoft Corporation'ın açık yazılı onayını önceden almaksızın bu içeriği kopyalayamaz, uyarlayamaz, değiştiremez, türev çalışmalarını hazırlayamaz, dağıtamaz, herkese açık şekilde görüntüleyemez, satamaz veya ticari amaçlar için kullanamazsınız. </a:t>
            </a:r>
          </a:p>
          <a:p>
            <a:r>
              <a:rPr lang="tr-TR" sz="1200" kern="1200" dirty="0">
                <a:solidFill>
                  <a:schemeClr val="tx1"/>
                </a:solidFill>
                <a:effectLst/>
                <a:latin typeface="+mn-lt"/>
              </a:rPr>
              <a:t> </a:t>
            </a:r>
          </a:p>
          <a:p>
            <a:r>
              <a:rPr lang="tr-TR" sz="1200" kern="1200" dirty="0">
                <a:solidFill>
                  <a:schemeClr val="tx1"/>
                </a:solidFill>
                <a:effectLst/>
                <a:latin typeface="+mn-lt"/>
              </a:rPr>
              <a:t>Bu sunum size "olduğu gibi" esasıyla sağlanmıştır. Microsoft, açık veya zımni herhangi bir garanti vermez. URL ve diğer İnternet Web sitesi referansları da dahil olmak üzere, bu sunumda açıklanan bilgiler ve görünümler haber verilmeksizin değiştirilebilir. </a:t>
            </a:r>
          </a:p>
          <a:p>
            <a:r>
              <a:rPr lang="tr-TR" sz="1200" kern="1200" dirty="0">
                <a:solidFill>
                  <a:schemeClr val="tx1"/>
                </a:solidFill>
                <a:effectLst/>
                <a:latin typeface="+mn-lt"/>
              </a:rPr>
              <a:t> </a:t>
            </a:r>
          </a:p>
          <a:p>
            <a:r>
              <a:rPr lang="tr-TR" sz="1200" kern="1200" dirty="0">
                <a:solidFill>
                  <a:schemeClr val="tx1"/>
                </a:solidFill>
                <a:effectLst/>
                <a:latin typeface="+mn-lt"/>
              </a:rPr>
              <a:t>Burada gösterilen bazı örnekler yalnızca gösterim amacıyla sağlanmıştır ve gerçek değildir. Gerçek bir ilişki veya bağlantı kurulması amaçlanmamıştır ya da böyle bir çıkarımda bulunulmamalıdır. </a:t>
            </a:r>
          </a:p>
          <a:p>
            <a:r>
              <a:rPr lang="tr-TR" sz="1200" kern="1200" dirty="0">
                <a:solidFill>
                  <a:schemeClr val="tx1"/>
                </a:solidFill>
                <a:effectLst/>
                <a:latin typeface="+mn-lt"/>
              </a:rPr>
              <a:t> </a:t>
            </a:r>
          </a:p>
          <a:p>
            <a:r>
              <a:rPr lang="tr-TR" sz="1200" kern="1200" dirty="0">
                <a:solidFill>
                  <a:schemeClr val="tx1"/>
                </a:solidFill>
                <a:effectLst/>
                <a:latin typeface="+mn-lt"/>
              </a:rPr>
              <a:t>Bu sunumu kişisel kullanımınız için ve code.org ve diğer kod yazma etkinliklerinin parçası olarak sınıflar ve öğrencilerle birlikte kullanabilirsiniz. Bu sunum, size herhangi bir Microsoft ürünündeki herhangi bir fikri mülkiyet ile ilgili herhangi bir yasal hak sağlamaz. </a:t>
            </a:r>
          </a:p>
          <a:p>
            <a:r>
              <a:rPr lang="tr-TR" sz="1200" kern="1200" dirty="0">
                <a:solidFill>
                  <a:schemeClr val="tx1"/>
                </a:solidFill>
                <a:effectLst/>
                <a:latin typeface="+mn-lt"/>
              </a:rPr>
              <a:t> </a:t>
            </a:r>
          </a:p>
          <a:p>
            <a:r>
              <a:rPr lang="tr-TR" sz="1200" kern="1200" dirty="0">
                <a:solidFill>
                  <a:schemeClr val="tx1"/>
                </a:solidFill>
                <a:effectLst/>
                <a:latin typeface="+mn-lt"/>
                <a:hlinkClick r:id="rId3"/>
              </a:rPr>
              <a:t>http://www.microsoft.com/en-us/legal/intellectualproperty/trademarks/en-us.aspx</a:t>
            </a:r>
            <a:r>
              <a:rPr lang="tr-TR" sz="1200" kern="1200" dirty="0">
                <a:solidFill>
                  <a:schemeClr val="tx1"/>
                </a:solidFill>
                <a:effectLst/>
                <a:latin typeface="+mn-lt"/>
              </a:rPr>
              <a:t> adresinde belirtilen Microsoft ve ticari markalar, Microsoft şirketler grubuna ait ticari markalardır. Diğer tüm markalar, ilgili sahiplerinin mülküdür.</a:t>
            </a:r>
          </a:p>
          <a:p>
            <a:endParaRPr lang="tr-T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 Code.org, 2017. Code.org®, CODE logosu ve Hour of Code®, Code.org'un ticari markalarıdır</a:t>
            </a: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Mojang © 2017. "Minecraft", Mojang AB şirketinin ticari markasıdır</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 2017 Microsoft Corporation. Tüm hakları saklıdır.</a:t>
            </a:r>
          </a:p>
          <a:p>
            <a:pPr marL="457200" lvl="1" indent="0">
              <a:buFont typeface="Arial"/>
              <a:buNone/>
            </a:pPr>
            <a:endParaRPr lang="tr-TR" sz="1200" kern="1200" dirty="0">
              <a:solidFill>
                <a:schemeClr val="tx1"/>
              </a:solidFill>
              <a:effectLst/>
              <a:latin typeface="+mn-lt"/>
              <a:ea typeface="+mn-ea"/>
              <a:cs typeface="+mn-cs"/>
            </a:endParaRPr>
          </a:p>
          <a:p>
            <a:pPr marL="457200" lvl="1" indent="0">
              <a:buFont typeface="Arial"/>
              <a:buNone/>
            </a:pPr>
            <a:endParaRPr lang="tr-TR" sz="1200" kern="1200" dirty="0">
              <a:solidFill>
                <a:schemeClr val="tx1"/>
              </a:solidFill>
              <a:effectLst/>
              <a:latin typeface="+mn-l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tr-TR"/>
          </a:p>
        </p:txBody>
      </p:sp>
    </p:spTree>
    <p:extLst>
      <p:ext uri="{BB962C8B-B14F-4D97-AF65-F5344CB8AC3E}">
        <p14:creationId xmlns:p14="http://schemas.microsoft.com/office/powerpoint/2010/main" val="177071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SLAYT HEDEFİ:</a:t>
            </a:r>
          </a:p>
          <a:p>
            <a:endParaRPr lang="tr-TR" b="1" u="sng" baseline="0" dirty="0"/>
          </a:p>
          <a:p>
            <a:r>
              <a:rPr lang="tr-TR" b="0" u="none" baseline="0" dirty="0"/>
              <a:t>Gençlerin Hour of Code™ eğitimi için heyecanlanmasını sağlamak.</a:t>
            </a:r>
            <a:endParaRPr lang="tr-TR" b="1" u="sng" dirty="0"/>
          </a:p>
          <a:p>
            <a:endParaRPr lang="tr-TR" b="1" u="sng"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dirty="0"/>
              <a:t>Video otomatik olarak başlayacaktır. </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Dili veya alt yazıları değiştirmek isterseniz aşağıdaki bağlantıda videonun sağ alt köşesindeki “ayarlar” dişli çarkına tıklayarak yapabilirsiniz. Bunu yaptıktan sonra bağlantıyı yeniden yerleştirmeniz gerekebilir:</a:t>
            </a:r>
            <a:r>
              <a:rPr lang="en-US" sz="1200" kern="1200" dirty="0">
                <a:solidFill>
                  <a:schemeClr val="tx1"/>
                </a:solidFill>
                <a:effectLst/>
                <a:latin typeface="+mn-lt"/>
              </a:rPr>
              <a:t> </a:t>
            </a:r>
            <a:r>
              <a:rPr lang="en-US" sz="1200" kern="1200" dirty="0">
                <a:solidFill>
                  <a:schemeClr val="tx1"/>
                </a:solidFill>
                <a:effectLst/>
                <a:latin typeface="+mn-lt"/>
                <a:ea typeface="+mn-ea"/>
                <a:cs typeface="+mn-cs"/>
              </a:rPr>
              <a:t>https://www.youtube.com/watch?t=1&amp;v=2DxWIxec6yo</a:t>
            </a:r>
            <a:endParaRPr lang="tr-TR"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dirty="0"/>
              <a:t>Ek videoları code.org adresinde bulabilir ve hedef kitleniz için farklı bir mesaj arıyorsanız değiştirebilirsiniz.</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tr-T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sz="1200" kern="1200" dirty="0">
              <a:solidFill>
                <a:schemeClr val="tx1"/>
              </a:solidFill>
              <a:effectLst/>
              <a:latin typeface="+mn-lt"/>
              <a:ea typeface="+mn-ea"/>
              <a:cs typeface="+mn-cs"/>
            </a:endParaRPr>
          </a:p>
          <a:p>
            <a:r>
              <a:rPr lang="tr-TR" b="0" u="none" dirty="0"/>
              <a:t>“‘Kod’ ve ‘kod yazma’ terimlerini duyduğunuzda kafanızda ne canlanıyor? Gizli kod gibi gizemler mi? Sizce hangi tür insanlar kodlarla uğraşır? Biraz beyin fırtınası yapalım!”</a:t>
            </a:r>
            <a:endParaRPr lang="tr-TR" sz="1200"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r>
              <a:rPr lang="tr-TR"/>
              <a:t> </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baseline="0" dirty="0"/>
              <a:t>Bu slaytın ortamı yumuşatması hedeflenmektedir.</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baseline="0" dirty="0"/>
          </a:p>
          <a:p>
            <a:pPr>
              <a:defRPr/>
            </a:pPr>
            <a:r>
              <a:rPr lang="tr-TR" kern="1200" dirty="0">
                <a:effectLst/>
                <a:latin typeface="+mn-lt"/>
              </a:rPr>
              <a:t>Büyük olasılıkla çocukların </a:t>
            </a:r>
            <a:r>
              <a:rPr lang="tr-TR"/>
              <a:t>bu sorular</a:t>
            </a:r>
            <a:r>
              <a:rPr lang="tr-TR" kern="1200" dirty="0">
                <a:effectLst/>
                <a:latin typeface="+mn-lt"/>
              </a:rPr>
              <a:t> için gerçek bir yanıtı olmayacaktır ama </a:t>
            </a:r>
            <a:r>
              <a:rPr lang="tr-TR"/>
              <a:t>bu </a:t>
            </a:r>
            <a:r>
              <a:rPr lang="tr-TR" kern="1200" baseline="0" dirty="0">
                <a:effectLst/>
                <a:latin typeface="+mn-lt"/>
              </a:rPr>
              <a:t>sorular</a:t>
            </a:r>
            <a:r>
              <a:rPr lang="tr-TR"/>
              <a:t> </a:t>
            </a:r>
            <a:r>
              <a:rPr lang="tr-TR" kern="1200" baseline="0" dirty="0">
                <a:effectLst/>
                <a:latin typeface="+mn-lt"/>
              </a:rPr>
              <a:t>sınıfta</a:t>
            </a:r>
            <a:r>
              <a:rPr lang="tr-TR" b="0" u="none" kern="1200" baseline="0" dirty="0">
                <a:effectLst/>
                <a:latin typeface="+mn-lt"/>
              </a:rPr>
              <a:t> </a:t>
            </a:r>
            <a:r>
              <a:rPr lang="tr-TR" b="0" u="none" baseline="0" dirty="0"/>
              <a:t>bir tartışma ortamını teşvik etmek ve bu gençlerin kod yazmayla ilgili olarak akıllarına yerleşmiş düşünceleri ortaya çıkarmak için hazırlanmıştır. </a:t>
            </a:r>
            <a:r>
              <a:rPr lang="tr-TR" kern="1200" dirty="0">
                <a:effectLst/>
                <a:latin typeface="+mn-lt"/>
              </a:rPr>
              <a:t>Bunun, yanıtları bilmemenin herhangi bir soruna yol açmayacağı eğlenceli bir sohbet gibi ilerlediğinden emin olun. Bir sonraki slaytta, öğreticilere geçmeden önce katılımcıların görüşünü değiştirmek için kod yazmayla ilgili yanlış algıları düzelteceğiz.</a:t>
            </a:r>
            <a:r>
              <a:rPr lang="tr-TR"/>
              <a:t> </a:t>
            </a:r>
            <a:endParaRPr lang="tr-TR" b="1" u="sng"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tr-T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endParaRPr lang="tr-TR" b="0" u="none" dirty="0"/>
          </a:p>
          <a:p>
            <a:endParaRPr lang="tr-TR" b="0" u="none" dirty="0"/>
          </a:p>
          <a:p>
            <a:r>
              <a:rPr lang="tr-TR" b="0" u="none" dirty="0"/>
              <a:t>“Şimdi kod yazmanın </a:t>
            </a:r>
            <a:r>
              <a:rPr lang="tr-TR" b="0" i="1" u="none" dirty="0"/>
              <a:t>gerçekten</a:t>
            </a:r>
            <a:r>
              <a:rPr lang="tr-TR" b="0" u="none" dirty="0"/>
              <a:t> ne olduğu hakkında konuşalım!”</a:t>
            </a:r>
          </a:p>
          <a:p>
            <a:endParaRPr lang="tr-TR" sz="1200" b="0" u="none" kern="1200" dirty="0">
              <a:solidFill>
                <a:schemeClr val="tx1"/>
              </a:solidFill>
              <a:effectLst/>
              <a:latin typeface="+mn-lt"/>
              <a:ea typeface="+mn-ea"/>
              <a:cs typeface="+mn-cs"/>
            </a:endParaRPr>
          </a:p>
          <a:p>
            <a:r>
              <a:rPr lang="tr-TR" b="1" u="sng" dirty="0"/>
              <a:t>SLAYT HEDEFİ:</a:t>
            </a:r>
          </a:p>
          <a:p>
            <a:endParaRPr lang="tr-TR" b="1" u="sng" dirty="0"/>
          </a:p>
          <a:p>
            <a:r>
              <a:rPr lang="tr-TR" b="0" u="none" dirty="0"/>
              <a:t>5.-7. slaytlar kod yazmanın ne olduğunu kolayca anlaşılacak şekilde açıklamayı hedeflemektedir.</a:t>
            </a: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tr-T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dirty="0"/>
              <a:t>"Kod yazma, insanların teknoloji ürünlerine talimatlar vermek için kullandığı dildir; </a:t>
            </a:r>
            <a:r>
              <a:rPr lang="tr-TR" sz="1200" b="0" baseline="0" dirty="0">
                <a:latin typeface="Segoe Pro Light" charset="0"/>
              </a:rPr>
              <a:t>böylece ürünler yapmasını istediğiniz şeyleri yapabilir. Kod yazarak harika şeyler oluşturabilirsiniz!"</a:t>
            </a:r>
            <a:endParaRPr lang="tr-TR" sz="1200" baseline="0" dirty="0">
              <a:latin typeface="Segoe Pro Light" charset="0"/>
              <a:ea typeface="Segoe Pro Light" charset="0"/>
              <a:cs typeface="Segoe Pro Light" charset="0"/>
            </a:endParaRPr>
          </a:p>
          <a:p>
            <a:endParaRPr lang="tr-TR"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tr-T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baseline="0" dirty="0"/>
              <a:t>“Bilgisayarlarla iletişim kurmak için onlara anlayabilecekleri bir dilden komutlar vermemiz gerekir. Bu dile kod denir!” </a:t>
            </a:r>
          </a:p>
          <a:p>
            <a:endParaRPr lang="tr-T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tr-T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"Kod yazma için gereken özelliklere sahip olduğunuzu düşünüyor musunuz? Harika! Bence de öyle!"</a:t>
            </a:r>
          </a:p>
          <a:p>
            <a:endParaRPr lang="tr-TR" b="1" u="sng" dirty="0"/>
          </a:p>
          <a:p>
            <a:r>
              <a:rPr lang="tr-TR" b="1" u="sng" dirty="0"/>
              <a:t>SLAYT HEDEFİ:</a:t>
            </a:r>
          </a:p>
          <a:p>
            <a:endParaRPr lang="tr-TR" b="1" u="sng" dirty="0"/>
          </a:p>
          <a:p>
            <a:r>
              <a:rPr lang="tr-TR" b="0" u="none" dirty="0"/>
              <a:t>9.-11. slaytlar kod yazmak için hangi özelliklerin gerektiğini açıklamayı hedeflemektedir.</a:t>
            </a:r>
          </a:p>
          <a:p>
            <a:endParaRPr lang="tr-T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b="1" u="sng" kern="1200" dirty="0">
                <a:solidFill>
                  <a:schemeClr val="tx1"/>
                </a:solidFill>
                <a:effectLst/>
                <a:latin typeface="+mn-lt"/>
              </a:rPr>
              <a:t>YÜRÜTÜCÜ NOTU</a:t>
            </a:r>
          </a:p>
          <a:p>
            <a:pPr marL="0" marR="0" indent="0" algn="l" defTabSz="914400" rtl="0" eaLnBrk="1" fontAlgn="auto" latinLnBrk="0" hangingPunct="1">
              <a:lnSpc>
                <a:spcPct val="100000"/>
              </a:lnSpc>
              <a:spcBef>
                <a:spcPts val="0"/>
              </a:spcBef>
              <a:spcAft>
                <a:spcPts val="0"/>
              </a:spcAft>
              <a:buClrTx/>
              <a:buSzTx/>
              <a:buFontTx/>
              <a:buNone/>
              <a:tabLst/>
              <a:defRPr/>
            </a:pPr>
            <a:r>
              <a:rPr lang="tr-TR" kern="1200" dirty="0">
                <a:effectLst/>
                <a:latin typeface="+mn-lt"/>
              </a:rPr>
              <a:t>Bu yaş aralığındaki çocuklar, diğer çocuklarla çalışmayı öğrenme, yaratıcı beceriler geliştirme ve yeni şeyler öğrenmeyle ilgilidir. Kod yazmanın tüm bu parçaları bir araya getirdiğini vurgulamanız önemlidir.</a:t>
            </a:r>
            <a:endParaRPr lang="tr-TR" b="0" u="none"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tr-T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baseline="0" dirty="0"/>
              <a:t>“Kod yazmak sorun çözmekle ilgilidir! </a:t>
            </a:r>
            <a:r>
              <a:rPr lang="tr-TR" sz="1200" kern="1200" dirty="0">
                <a:solidFill>
                  <a:schemeClr val="tx1"/>
                </a:solidFill>
                <a:effectLst/>
                <a:latin typeface="+mn-lt"/>
              </a:rPr>
              <a:t>Kod, hayatımızı kolaylaştıran yeni şeyler oluşturmak için kullanılır! Tıpkı yanınızda olmayan biriyle konuşmak istediğinizde onlara mesaj atmanız gibi! İşte size bir sorunu çözmek için teknolojinin nasıl kullanıldığını gösteren bir örnek!”</a:t>
            </a:r>
          </a:p>
          <a:p>
            <a:endParaRPr lang="tr-T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tr-T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49484901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7" name="Title 6" hidden="1"/>
          <p:cNvSpPr>
            <a:spLocks noGrp="1"/>
          </p:cNvSpPr>
          <p:nvPr>
            <p:ph type="ctrTitle"/>
          </p:nvPr>
        </p:nvSpPr>
        <p:spPr/>
        <p:txBody>
          <a:bodyPr/>
          <a:lstStyle/>
          <a:p>
            <a:r>
              <a:rPr lang="en-IE" dirty="0"/>
              <a:t>Hour of </a:t>
            </a:r>
            <a:r>
              <a:rPr lang="en-IE" dirty="0" err="1"/>
              <a:t>CodeTM</a:t>
            </a:r>
            <a:r>
              <a:rPr lang="en-IE" dirty="0"/>
              <a:t> </a:t>
            </a:r>
            <a:r>
              <a:rPr lang="en-IE" dirty="0" err="1"/>
              <a:t>hoş</a:t>
            </a:r>
            <a:r>
              <a:rPr lang="en-IE" dirty="0"/>
              <a:t> </a:t>
            </a:r>
            <a:r>
              <a:rPr lang="en-IE" dirty="0" err="1"/>
              <a:t>geldiniz</a:t>
            </a:r>
            <a:r>
              <a:rPr lang="en-IE" dirty="0"/>
              <a:t>.</a:t>
            </a:r>
          </a:p>
        </p:txBody>
      </p:sp>
      <p:sp>
        <p:nvSpPr>
          <p:cNvPr id="9" name="Subtitle 8" hidden="1"/>
          <p:cNvSpPr>
            <a:spLocks noGrp="1"/>
          </p:cNvSpPr>
          <p:nvPr>
            <p:ph type="subTitle" idx="1"/>
          </p:nvPr>
        </p:nvSpPr>
        <p:spPr/>
        <p:txBody>
          <a:bodyPr/>
          <a:lstStyle/>
          <a:p>
            <a:endParaRPr lang="en-IE"/>
          </a:p>
        </p:txBody>
      </p:sp>
      <p:sp>
        <p:nvSpPr>
          <p:cNvPr id="3" name="Slide Number Placeholder 2"/>
          <p:cNvSpPr>
            <a:spLocks noGrp="1"/>
          </p:cNvSpPr>
          <p:nvPr>
            <p:ph type="sldNum" sz="quarter" idx="12"/>
          </p:nvPr>
        </p:nvSpPr>
        <p:spPr/>
        <p:txBody>
          <a:bodyPr/>
          <a:lstStyle/>
          <a:p>
            <a:fld id="{697781E3-FF4B-EC42-A17F-8D66E4334D12}" type="slidenum">
              <a:rPr lang="en-US" smtClean="0"/>
              <a:pPr/>
              <a:t>1</a:t>
            </a:fld>
            <a:endParaRPr lang="tr-TR" dirty="0"/>
          </a:p>
        </p:txBody>
      </p:sp>
      <p:sp>
        <p:nvSpPr>
          <p:cNvPr id="8" name="Rectangle 7"/>
          <p:cNvSpPr/>
          <p:nvPr/>
        </p:nvSpPr>
        <p:spPr>
          <a:xfrm>
            <a:off x="329184" y="3922776"/>
            <a:ext cx="3652222" cy="1200329"/>
          </a:xfrm>
          <a:prstGeom prst="rect">
            <a:avLst/>
          </a:prstGeom>
        </p:spPr>
        <p:txBody>
          <a:bodyPr wrap="square">
            <a:spAutoFit/>
          </a:bodyPr>
          <a:lstStyle/>
          <a:p>
            <a:r>
              <a:rPr lang="tr-TR" sz="3600" dirty="0">
                <a:solidFill>
                  <a:schemeClr val="bg1"/>
                </a:solidFill>
                <a:latin typeface="Segoe UI Light" panose="020B0502040204020203" pitchFamily="34" charset="0"/>
              </a:rPr>
              <a:t>Hour of Code</a:t>
            </a:r>
            <a:r>
              <a:rPr lang="tr-TR" sz="3600" baseline="30000" dirty="0">
                <a:solidFill>
                  <a:schemeClr val="bg1"/>
                </a:solidFill>
                <a:latin typeface="Segoe UI Light" panose="020B0502040204020203" pitchFamily="34" charset="0"/>
              </a:rPr>
              <a:t>TM</a:t>
            </a:r>
          </a:p>
          <a:p>
            <a:r>
              <a:rPr lang="tr-TR" sz="3600" dirty="0">
                <a:solidFill>
                  <a:schemeClr val="bg1"/>
                </a:solidFill>
                <a:latin typeface="Segoe UI Light" panose="020B0502040204020203" pitchFamily="34" charset="0"/>
              </a:rPr>
              <a:t>Hoş Geldiniz</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tr-TR" sz="3600" dirty="0">
                <a:solidFill>
                  <a:schemeClr val="bg1"/>
                </a:solidFill>
                <a:latin typeface="Segoe UI Light" panose="020B0502040204020203" pitchFamily="34" charset="0"/>
              </a:rPr>
              <a:t>Hayal gücünüzü kullanmaktır</a:t>
            </a:r>
          </a:p>
        </p:txBody>
      </p:sp>
      <p:sp>
        <p:nvSpPr>
          <p:cNvPr id="5" name="Title 4" hidden="1"/>
          <p:cNvSpPr>
            <a:spLocks noGrp="1"/>
          </p:cNvSpPr>
          <p:nvPr>
            <p:ph type="ctrTitle"/>
          </p:nvPr>
        </p:nvSpPr>
        <p:spPr/>
        <p:txBody>
          <a:bodyPr/>
          <a:lstStyle/>
          <a:p>
            <a:r>
              <a:rPr lang="en-IE" dirty="0" err="1"/>
              <a:t>Hayal</a:t>
            </a:r>
            <a:r>
              <a:rPr lang="en-IE" dirty="0"/>
              <a:t> </a:t>
            </a:r>
            <a:r>
              <a:rPr lang="en-IE" dirty="0" err="1"/>
              <a:t>gücünüzü</a:t>
            </a:r>
            <a:r>
              <a:rPr lang="en-IE" dirty="0"/>
              <a:t> </a:t>
            </a:r>
            <a:r>
              <a:rPr lang="en-IE" dirty="0" err="1"/>
              <a:t>kullanmak</a:t>
            </a:r>
            <a:endParaRPr lang="en-IE" dirty="0"/>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tr-TR" dirty="0"/>
          </a:p>
        </p:txBody>
      </p:sp>
      <p:pic>
        <p:nvPicPr>
          <p:cNvPr id="2" name="Picture 1" descr="Güçlü görünümlü çizgi karakter bir robot, yerden gökyüzüne doğru havalanmaktadır." title="Güçlü görünümlü çizgi karakter bir robot, yerden gökyüzüne doğru havalanmaktadı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tr-TR" sz="3600" dirty="0">
                <a:solidFill>
                  <a:schemeClr val="bg1"/>
                </a:solidFill>
                <a:latin typeface="Segoe UI Light" panose="020B0502040204020203" pitchFamily="34" charset="0"/>
              </a:rPr>
              <a:t>Arkadaşlarla çalışmaktır</a:t>
            </a:r>
          </a:p>
        </p:txBody>
      </p:sp>
      <p:sp>
        <p:nvSpPr>
          <p:cNvPr id="5" name="Title 4" hidden="1"/>
          <p:cNvSpPr>
            <a:spLocks noGrp="1"/>
          </p:cNvSpPr>
          <p:nvPr>
            <p:ph type="ctrTitle"/>
          </p:nvPr>
        </p:nvSpPr>
        <p:spPr/>
        <p:txBody>
          <a:bodyPr/>
          <a:lstStyle/>
          <a:p>
            <a:r>
              <a:rPr lang="en-IE" dirty="0" err="1"/>
              <a:t>Arkadaşlarla</a:t>
            </a:r>
            <a:r>
              <a:rPr lang="en-IE" dirty="0"/>
              <a:t> </a:t>
            </a:r>
            <a:r>
              <a:rPr lang="en-IE" dirty="0" err="1"/>
              <a:t>çalışmaktır</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tr-TR" dirty="0"/>
          </a:p>
        </p:txBody>
      </p:sp>
      <p:grpSp>
        <p:nvGrpSpPr>
          <p:cNvPr id="14" name="Group 13"/>
          <p:cNvGrpSpPr/>
          <p:nvPr/>
        </p:nvGrpSpPr>
        <p:grpSpPr>
          <a:xfrm>
            <a:off x="4701600" y="1611630"/>
            <a:ext cx="4224748" cy="3563620"/>
            <a:chOff x="4558724" y="1103630"/>
            <a:chExt cx="4601151" cy="3881120"/>
          </a:xfrm>
        </p:grpSpPr>
        <p:pic>
          <p:nvPicPr>
            <p:cNvPr id="2" name="Picture 1" descr="Bir gökkuşağı, gülümseyen çizgi karakter bir kız ve erkeği kafalarından birleştirmektedir." title="Bir gökkuşağı, gülümseyen çizgi karakter bir kız ve erkeği kafalarından birleştirmektedi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Bir dizüstü bilgisayarda çalışırken gülümseyen çizgi karakter bir erkek çocuk, gülümseyen çizgi karakter bir kız çocuğuyla kafalarından çıkan gökkuşağı yoluyla birleşmiştir." title="Bir dizüstü bilgisayarda çalışırken gülümseyen çizgi karakter bir erkek çocuk, gülümseyen çizgi karakter bir kız çocuğuyla kafalarından çıkan gökkuşağı yoluyla birleşmişti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Bir dizüstü bilgisayarda çalışırken gülümseyen çizgi karakter bir kız çocuk, gülümseyen çizgi karakter bir erkek çocuğuyla kafalarından çıkan gökkuşağı yoluyla birleşmiştir." title="Bir dizüstü bilgisayarda çalışırken gülümseyen çizgi karakter bir kız çocuk, gülümseyen çizgi karakter bir erkek çocuğuyla kafalarından çıkan gökkuşağı yoluyla birleşmişti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80337"/>
            <a:ext cx="3831914" cy="1754326"/>
          </a:xfrm>
          <a:prstGeom prst="rect">
            <a:avLst/>
          </a:prstGeom>
        </p:spPr>
        <p:txBody>
          <a:bodyPr wrap="square">
            <a:spAutoFit/>
          </a:bodyPr>
          <a:lstStyle/>
          <a:p>
            <a:r>
              <a:rPr lang="tr-TR" sz="3600" dirty="0">
                <a:latin typeface="Segoe UI Light" panose="020B0502040204020203" pitchFamily="34" charset="0"/>
              </a:rPr>
              <a:t>Yapmayı sevdiğiniz </a:t>
            </a:r>
          </a:p>
          <a:p>
            <a:r>
              <a:rPr lang="tr-TR" sz="3600" dirty="0">
                <a:latin typeface="Segoe UI Light" panose="020B0502040204020203" pitchFamily="34" charset="0"/>
              </a:rPr>
              <a:t>şeylerden bazıları nelerdir?</a:t>
            </a:r>
            <a:endParaRPr lang="tr-TR" sz="3600" dirty="0">
              <a:latin typeface="Segoe UI Light" panose="020B0502040204020203" pitchFamily="34" charset="0"/>
              <a:ea typeface="Segoe Pro Light" charset="0"/>
              <a:cs typeface="Segoe UI Light" panose="020B0502040204020203" pitchFamily="34" charset="0"/>
            </a:endParaRPr>
          </a:p>
        </p:txBody>
      </p:sp>
      <p:sp>
        <p:nvSpPr>
          <p:cNvPr id="27" name="Rectangle 26"/>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a:t>Ne </a:t>
            </a:r>
            <a:r>
              <a:rPr lang="en-IE" dirty="0" err="1"/>
              <a:t>yapmaktan</a:t>
            </a:r>
            <a:r>
              <a:rPr lang="en-IE" dirty="0"/>
              <a:t> </a:t>
            </a:r>
            <a:r>
              <a:rPr lang="en-IE" dirty="0" err="1"/>
              <a:t>hoşlanırsınız</a:t>
            </a:r>
            <a:r>
              <a:rPr lang="en-IE" dirty="0"/>
              <a:t>?</a:t>
            </a:r>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tr-TR"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338328" y="841542"/>
            <a:ext cx="4475748" cy="3970318"/>
          </a:xfrm>
          <a:prstGeom prst="rect">
            <a:avLst/>
          </a:prstGeom>
        </p:spPr>
        <p:txBody>
          <a:bodyPr wrap="square">
            <a:spAutoFit/>
          </a:bodyPr>
          <a:lstStyle/>
          <a:p>
            <a:r>
              <a:rPr lang="tr-TR" sz="3600" dirty="0">
                <a:solidFill>
                  <a:schemeClr val="bg1"/>
                </a:solidFill>
                <a:latin typeface="Segoe UI Light" panose="020B0502040204020203" pitchFamily="34" charset="0"/>
              </a:rPr>
              <a:t>Kod yazmayı öğrenerek, bilgisayar yoluyla en sevdiğiniz şeyleri nasıl daha eğlenceli hale getirebileceğinizi öğrenirsiniz.</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IE" dirty="0" err="1"/>
              <a:t>Kod</a:t>
            </a:r>
            <a:r>
              <a:rPr lang="en-IE" dirty="0"/>
              <a:t> </a:t>
            </a:r>
            <a:r>
              <a:rPr lang="en-IE" dirty="0" err="1"/>
              <a:t>yazmayı</a:t>
            </a:r>
            <a:r>
              <a:rPr lang="en-IE" dirty="0"/>
              <a:t> </a:t>
            </a:r>
            <a:r>
              <a:rPr lang="en-IE" dirty="0" err="1"/>
              <a:t>sevdiğiniz</a:t>
            </a:r>
            <a:r>
              <a:rPr lang="en-IE" dirty="0"/>
              <a:t> </a:t>
            </a:r>
            <a:r>
              <a:rPr lang="en-IE" dirty="0" err="1"/>
              <a:t>şeylerin</a:t>
            </a:r>
            <a:r>
              <a:rPr lang="en-IE" dirty="0"/>
              <a:t> </a:t>
            </a:r>
            <a:r>
              <a:rPr lang="en-IE" dirty="0" err="1"/>
              <a:t>parçası</a:t>
            </a:r>
            <a:r>
              <a:rPr lang="en-IE" dirty="0"/>
              <a:t> </a:t>
            </a:r>
            <a:r>
              <a:rPr lang="en-IE" dirty="0" err="1"/>
              <a:t>haline</a:t>
            </a:r>
            <a:r>
              <a:rPr lang="en-IE" dirty="0"/>
              <a:t> </a:t>
            </a:r>
            <a:r>
              <a:rPr lang="en-IE" dirty="0" err="1"/>
              <a:t>getirin</a:t>
            </a:r>
            <a:endParaRPr lang="en-IE" dirty="0"/>
          </a:p>
        </p:txBody>
      </p:sp>
      <p:sp>
        <p:nvSpPr>
          <p:cNvPr id="7" name="Subtitle 6"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tr-TR"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02553" cy="1200329"/>
          </a:xfrm>
          <a:prstGeom prst="rect">
            <a:avLst/>
          </a:prstGeom>
        </p:spPr>
        <p:txBody>
          <a:bodyPr wrap="square">
            <a:spAutoFit/>
          </a:bodyPr>
          <a:lstStyle/>
          <a:p>
            <a:r>
              <a:rPr lang="tr-TR" sz="3600" dirty="0">
                <a:solidFill>
                  <a:schemeClr val="bg1"/>
                </a:solidFill>
                <a:latin typeface="Segoe UI Light" panose="020B0502040204020203" pitchFamily="34" charset="0"/>
              </a:rPr>
              <a:t>Minecraft Hour of Code™: </a:t>
            </a:r>
          </a:p>
          <a:p>
            <a:r>
              <a:rPr lang="tr-TR"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56137"/>
            <a:ext cx="9144000" cy="523220"/>
          </a:xfrm>
          <a:prstGeom prst="rect">
            <a:avLst/>
          </a:prstGeom>
        </p:spPr>
        <p:txBody>
          <a:bodyPr wrap="square">
            <a:spAutoFit/>
          </a:bodyPr>
          <a:lstStyle/>
          <a:p>
            <a:pPr algn="ctr"/>
            <a:r>
              <a:rPr lang="tr-TR" sz="2800" dirty="0">
                <a:latin typeface="Segoe UI Light" panose="020B0502040204020203" pitchFamily="34" charset="0"/>
              </a:rPr>
              <a:t>Yeni öğreticinizi Code.org/Minecraft adresinde bulabilirsiniz</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7365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r ev kedisi, yapma bir aslan yelesi takmıştır ve esnemektedir " hidden="1" title="Bir ev kedisi, yapma bir aslan yelesi takmıştır ve esnemektedir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704088" y="3694176"/>
            <a:ext cx="3733800" cy="646331"/>
          </a:xfrm>
          <a:prstGeom prst="rect">
            <a:avLst/>
          </a:prstGeom>
        </p:spPr>
        <p:txBody>
          <a:bodyPr wrap="square">
            <a:spAutoFit/>
          </a:bodyPr>
          <a:lstStyle/>
          <a:p>
            <a:r>
              <a:rPr lang="tr-TR" sz="3600" dirty="0">
                <a:solidFill>
                  <a:schemeClr val="bg1"/>
                </a:solidFill>
                <a:latin typeface="Segoe UI Light" panose="020B0502040204020203" pitchFamily="34" charset="0"/>
              </a:rPr>
              <a:t>Toparlama</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Toparlama</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tr-TR" dirty="0"/>
          </a:p>
        </p:txBody>
      </p:sp>
      <p:pic>
        <p:nvPicPr>
          <p:cNvPr id="8" name="Picture 7"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00127"/>
            <a:ext cx="3831914" cy="1754326"/>
          </a:xfrm>
          <a:prstGeom prst="rect">
            <a:avLst/>
          </a:prstGeom>
        </p:spPr>
        <p:txBody>
          <a:bodyPr wrap="square">
            <a:spAutoFit/>
          </a:bodyPr>
          <a:lstStyle/>
          <a:p>
            <a:r>
              <a:rPr lang="tr-TR" sz="3600" dirty="0">
                <a:latin typeface="Segoe UI Light" panose="020B0502040204020203" pitchFamily="34" charset="0"/>
              </a:rPr>
              <a:t>Artık bir eğitimi denediğinize göre: Kod yazmak nedir?</a:t>
            </a:r>
            <a:endParaRPr lang="tr-T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err="1"/>
              <a:t>Şimdi</a:t>
            </a:r>
            <a:r>
              <a:rPr lang="en-IE" dirty="0"/>
              <a:t> </a:t>
            </a:r>
            <a:r>
              <a:rPr lang="en-IE" dirty="0" err="1"/>
              <a:t>kod</a:t>
            </a:r>
            <a:r>
              <a:rPr lang="en-IE" dirty="0"/>
              <a:t> </a:t>
            </a:r>
            <a:r>
              <a:rPr lang="en-IE" dirty="0" err="1"/>
              <a:t>yazmak</a:t>
            </a:r>
            <a:r>
              <a:rPr lang="en-IE" dirty="0"/>
              <a:t> </a:t>
            </a:r>
            <a:r>
              <a:rPr lang="en-IE" dirty="0" err="1"/>
              <a:t>hakkında</a:t>
            </a:r>
            <a:r>
              <a:rPr lang="en-IE" dirty="0"/>
              <a:t> ne </a:t>
            </a:r>
            <a:r>
              <a:rPr lang="en-IE" dirty="0" err="1"/>
              <a:t>düşünüyorsunuz</a:t>
            </a:r>
            <a:r>
              <a:rPr lang="en-IE" dirty="0"/>
              <a:t>?</a:t>
            </a:r>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tr-TR"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tr-TR" sz="4800" b="0" dirty="0">
                <a:solidFill>
                  <a:schemeClr val="tx1"/>
                </a:solidFill>
                <a:latin typeface="Segoe UI Light" panose="020B0502040204020203" pitchFamily="34" charset="0"/>
              </a:rPr>
              <a:t>Başardınız!</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Sonraki</a:t>
            </a:r>
            <a:r>
              <a:rPr lang="en-IE" dirty="0"/>
              <a:t> </a:t>
            </a:r>
            <a:r>
              <a:rPr lang="en-IE" dirty="0" err="1"/>
              <a:t>adımlar</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tr-TR"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1</a:t>
            </a: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3</a:t>
            </a: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en-US" sz="1053"/>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49" name="Rectangle 48"/>
          <p:cNvSpPr/>
          <p:nvPr/>
        </p:nvSpPr>
        <p:spPr>
          <a:xfrm>
            <a:off x="563532" y="3057342"/>
            <a:ext cx="2346939" cy="954107"/>
          </a:xfrm>
          <a:prstGeom prst="rect">
            <a:avLst/>
          </a:prstGeom>
        </p:spPr>
        <p:txBody>
          <a:bodyPr wrap="square">
            <a:spAutoFit/>
          </a:bodyPr>
          <a:lstStyle/>
          <a:p>
            <a:r>
              <a:rPr lang="tr-TR" sz="2800" dirty="0">
                <a:solidFill>
                  <a:schemeClr val="bg1"/>
                </a:solidFill>
                <a:latin typeface="Segoe UI Light" panose="020B0502040204020203" pitchFamily="34" charset="0"/>
              </a:rPr>
              <a:t>Sertifikanızı alın.</a:t>
            </a:r>
            <a:endParaRPr lang="tr-T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51" name="Rectangle 50"/>
          <p:cNvSpPr/>
          <p:nvPr/>
        </p:nvSpPr>
        <p:spPr>
          <a:xfrm>
            <a:off x="566833" y="483999"/>
            <a:ext cx="8158067" cy="1970411"/>
          </a:xfrm>
          <a:prstGeom prst="rect">
            <a:avLst/>
          </a:prstGeom>
        </p:spPr>
        <p:txBody>
          <a:bodyPr wrap="square">
            <a:spAutoFit/>
          </a:bodyPr>
          <a:lstStyle/>
          <a:p>
            <a:pPr lvl="0"/>
            <a:r>
              <a:rPr lang="tr-TR" sz="3600" dirty="0">
                <a:solidFill>
                  <a:prstClr val="white"/>
                </a:solidFill>
                <a:latin typeface="Segoe UI Light" panose="020B0502040204020203" pitchFamily="34" charset="0"/>
              </a:rPr>
              <a:t>Başka ne öğrenebilirsiniz? </a:t>
            </a:r>
          </a:p>
          <a:p>
            <a:pPr lvl="0"/>
            <a:r>
              <a:rPr lang="tr-TR" sz="3600" dirty="0">
                <a:solidFill>
                  <a:prstClr val="white"/>
                </a:solidFill>
                <a:latin typeface="Segoe UI Light" panose="020B0502040204020203" pitchFamily="34" charset="0"/>
              </a:rPr>
              <a:t>Burada bitmesi gerekmiyor! </a:t>
            </a:r>
          </a:p>
          <a:p>
            <a:pPr lvl="0"/>
            <a:r>
              <a:rPr lang="tr-TR"/>
              <a:t> </a:t>
            </a:r>
          </a:p>
          <a:p>
            <a:pPr lvl="0"/>
            <a:r>
              <a:rPr lang="tr-TR" sz="1800" dirty="0">
                <a:solidFill>
                  <a:prstClr val="white"/>
                </a:solidFill>
                <a:latin typeface="Segoe UI Light" panose="020B0502040204020203" pitchFamily="34" charset="0"/>
              </a:rPr>
              <a:t>Aşağıda kutlamak, öğrenmeye devam etmek ve daha fazla eğlenmek için aşamalar yer alıyor! </a:t>
            </a:r>
            <a:endParaRPr lang="tr-T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52" name="Rectangle 51"/>
          <p:cNvSpPr/>
          <p:nvPr/>
        </p:nvSpPr>
        <p:spPr>
          <a:xfrm>
            <a:off x="3143815" y="3057342"/>
            <a:ext cx="2295997" cy="523220"/>
          </a:xfrm>
          <a:prstGeom prst="rect">
            <a:avLst/>
          </a:prstGeom>
        </p:spPr>
        <p:txBody>
          <a:bodyPr wrap="square">
            <a:spAutoFit/>
          </a:bodyPr>
          <a:lstStyle/>
          <a:p>
            <a:r>
              <a:rPr lang="tr-TR" sz="2800" dirty="0">
                <a:solidFill>
                  <a:schemeClr val="bg1"/>
                </a:solidFill>
                <a:latin typeface="Segoe UI Light" panose="020B0502040204020203" pitchFamily="34" charset="0"/>
              </a:rPr>
              <a:t>Daha fazla oynayın.</a:t>
            </a:r>
          </a:p>
        </p:txBody>
      </p:sp>
      <p:sp>
        <p:nvSpPr>
          <p:cNvPr id="53" name="Rectangle 52"/>
          <p:cNvSpPr/>
          <p:nvPr/>
        </p:nvSpPr>
        <p:spPr>
          <a:xfrm>
            <a:off x="3174065" y="4048641"/>
            <a:ext cx="2158682"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1600" dirty="0">
                <a:solidFill>
                  <a:schemeClr val="bg1"/>
                </a:solidFill>
                <a:latin typeface="Segoe UI Light" panose="020B0502040204020203" pitchFamily="34" charset="0"/>
              </a:rPr>
              <a:t>Kodunuzun gerçek oyunda hayata geçmesi için kodunuzu Minecraft: Education Edition'a yükleyin!</a:t>
            </a:r>
          </a:p>
        </p:txBody>
      </p:sp>
      <p:sp>
        <p:nvSpPr>
          <p:cNvPr id="54" name="Rectangle 53"/>
          <p:cNvSpPr/>
          <p:nvPr/>
        </p:nvSpPr>
        <p:spPr>
          <a:xfrm>
            <a:off x="6059156" y="3057342"/>
            <a:ext cx="2295997" cy="523220"/>
          </a:xfrm>
          <a:prstGeom prst="rect">
            <a:avLst/>
          </a:prstGeom>
        </p:spPr>
        <p:txBody>
          <a:bodyPr wrap="square">
            <a:spAutoFit/>
          </a:bodyPr>
          <a:lstStyle/>
          <a:p>
            <a:r>
              <a:rPr lang="tr-TR" sz="2800" dirty="0">
                <a:solidFill>
                  <a:schemeClr val="bg1"/>
                </a:solidFill>
                <a:latin typeface="Segoe UI Light" panose="020B0502040204020203" pitchFamily="34" charset="0"/>
              </a:rPr>
              <a:t>Daha fazla öğrenin.</a:t>
            </a:r>
          </a:p>
        </p:txBody>
      </p:sp>
      <p:sp>
        <p:nvSpPr>
          <p:cNvPr id="55" name="Rectangle 54"/>
          <p:cNvSpPr/>
          <p:nvPr/>
        </p:nvSpPr>
        <p:spPr>
          <a:xfrm>
            <a:off x="6057656" y="4036764"/>
            <a:ext cx="279641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1600" dirty="0">
                <a:solidFill>
                  <a:schemeClr val="bg1"/>
                </a:solidFill>
                <a:latin typeface="Segoe UI Light" panose="020B0502040204020203" pitchFamily="34" charset="0"/>
              </a:rPr>
              <a:t>Microsoft.com/</a:t>
            </a:r>
          </a:p>
          <a:p>
            <a:r>
              <a:rPr lang="tr-TR" sz="1600" dirty="0">
                <a:solidFill>
                  <a:schemeClr val="bg1"/>
                </a:solidFill>
                <a:latin typeface="Segoe UI Light" panose="020B0502040204020203" pitchFamily="34" charset="0"/>
              </a:rPr>
              <a:t>digitalskills adresindeki ek kaynakları keşfedin</a:t>
            </a:r>
            <a:endParaRPr lang="tr-TR" sz="1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63432" y="4061439"/>
            <a:ext cx="2206625" cy="830997"/>
          </a:xfrm>
          <a:prstGeom prst="rect">
            <a:avLst/>
          </a:prstGeom>
          <a:noFill/>
        </p:spPr>
        <p:txBody>
          <a:bodyPr wrap="square" rtlCol="0">
            <a:spAutoFit/>
          </a:bodyPr>
          <a:lstStyle/>
          <a:p>
            <a:r>
              <a:rPr lang="tr-TR" sz="1600" dirty="0">
                <a:solidFill>
                  <a:schemeClr val="bg1"/>
                </a:solidFill>
                <a:latin typeface="Segoe UI Light" panose="020B0502040204020203" pitchFamily="34" charset="0"/>
              </a:rPr>
              <a:t>Tebrikler! Başardınız! Sertifikanızı eğitimin sonunda bulabilirsiniz.</a:t>
            </a: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257335"/>
            <a:ext cx="3695700" cy="1200329"/>
          </a:xfrm>
          <a:prstGeom prst="rect">
            <a:avLst/>
          </a:prstGeom>
        </p:spPr>
        <p:txBody>
          <a:bodyPr wrap="square">
            <a:spAutoFit/>
          </a:bodyPr>
          <a:lstStyle/>
          <a:p>
            <a:r>
              <a:rPr lang="tr-TR" sz="3600" dirty="0">
                <a:solidFill>
                  <a:schemeClr val="bg1"/>
                </a:solidFill>
                <a:latin typeface="Segoe UI Light" panose="020B0502040204020203" pitchFamily="34" charset="0"/>
              </a:rPr>
              <a:t>Hadi kodlardan bahsedelim!</a:t>
            </a:r>
          </a:p>
        </p:txBody>
      </p:sp>
      <p:sp>
        <p:nvSpPr>
          <p:cNvPr id="5" name="Title 4" hidden="1"/>
          <p:cNvSpPr>
            <a:spLocks noGrp="1"/>
          </p:cNvSpPr>
          <p:nvPr>
            <p:ph type="ctrTitle"/>
          </p:nvPr>
        </p:nvSpPr>
        <p:spPr/>
        <p:txBody>
          <a:bodyPr/>
          <a:lstStyle/>
          <a:p>
            <a:r>
              <a:rPr lang="en-IE" dirty="0" err="1"/>
              <a:t>Hadi</a:t>
            </a:r>
            <a:r>
              <a:rPr lang="en-IE" dirty="0"/>
              <a:t> </a:t>
            </a:r>
            <a:r>
              <a:rPr lang="en-IE" dirty="0" err="1"/>
              <a:t>kod</a:t>
            </a:r>
            <a:r>
              <a:rPr lang="en-IE" dirty="0"/>
              <a:t> </a:t>
            </a:r>
            <a:r>
              <a:rPr lang="en-IE" dirty="0" err="1"/>
              <a:t>yazmaktan</a:t>
            </a:r>
            <a:r>
              <a:rPr lang="en-IE" dirty="0"/>
              <a:t> </a:t>
            </a:r>
            <a:r>
              <a:rPr lang="en-IE" dirty="0" err="1"/>
              <a:t>bahsedelim</a:t>
            </a:r>
            <a:r>
              <a:rPr lang="en-IE" dirty="0"/>
              <a:t>!</a:t>
            </a:r>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tr-TR" dirty="0"/>
          </a:p>
        </p:txBody>
      </p:sp>
      <p:pic>
        <p:nvPicPr>
          <p:cNvPr id="3" name="Picture 2" descr="Renkli bir gökkuşağının yanında çizgi karakter bir roket uçmaktadır" title="Renkli bir gökkuşağının yanında çizgi karakter bir roket uçmaktadı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tr-TR" sz="3600" dirty="0">
                <a:solidFill>
                  <a:schemeClr val="bg1"/>
                </a:solidFill>
                <a:latin typeface="Segoe UI Light" panose="020B0502040204020203" pitchFamily="34" charset="0"/>
              </a:rPr>
              <a:t>Katıldığınız için teşekkürler</a:t>
            </a:r>
          </a:p>
          <a:p>
            <a:r>
              <a:rPr lang="tr-TR"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tr-T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tr-TR" sz="1200" dirty="0">
                <a:solidFill>
                  <a:schemeClr val="bg1"/>
                </a:solidFill>
              </a:rPr>
              <a:t>© Code.org, 2017. Code.org®, CODE logosu ve Hour of Code®, Code.org'un ticari markalarıdır</a:t>
            </a:r>
            <a:endParaRPr lang="tr-T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tr-TR" sz="1200" dirty="0">
                <a:solidFill>
                  <a:schemeClr val="bg1"/>
                </a:solidFill>
              </a:rPr>
              <a:t>Mojang © 2017. "Minecraft", Mojang AB şirketinin ticari markasıdır</a:t>
            </a:r>
          </a:p>
          <a:p>
            <a:pPr lvl="0">
              <a:defRPr/>
            </a:pPr>
            <a:r>
              <a:rPr lang="tr-TR" sz="1200" dirty="0">
                <a:solidFill>
                  <a:schemeClr val="bg1"/>
                </a:solidFill>
              </a:rPr>
              <a:t>© 2017 Microsoft Corporation. Tüm hakları saklıdır.</a:t>
            </a:r>
          </a:p>
        </p:txBody>
      </p:sp>
    </p:spTree>
    <p:extLst>
      <p:ext uri="{BB962C8B-B14F-4D97-AF65-F5344CB8AC3E}">
        <p14:creationId xmlns:p14="http://schemas.microsoft.com/office/powerpoint/2010/main" val="45178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Code.org’un Hour of CodeTM videosu" title="Code.org’un Hour of CodeTM videos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IE" dirty="0" err="1"/>
              <a:t>Code.org’un</a:t>
            </a:r>
            <a:r>
              <a:rPr lang="en-IE" dirty="0"/>
              <a:t> Hour of </a:t>
            </a:r>
            <a:r>
              <a:rPr lang="en-IE" dirty="0" err="1"/>
              <a:t>CodeTM</a:t>
            </a:r>
            <a:r>
              <a:rPr lang="en-IE" dirty="0"/>
              <a:t> </a:t>
            </a:r>
            <a:r>
              <a:rPr lang="en-IE" dirty="0" err="1"/>
              <a:t>videosu</a:t>
            </a:r>
            <a:endParaRPr lang="en-IE" dirty="0"/>
          </a:p>
        </p:txBody>
      </p:sp>
      <p:sp>
        <p:nvSpPr>
          <p:cNvPr id="5" name="Subtitle 4" hidden="1"/>
          <p:cNvSpPr>
            <a:spLocks noGrp="1"/>
          </p:cNvSpPr>
          <p:nvPr>
            <p:ph type="subTitle" idx="1"/>
          </p:nvPr>
        </p:nvSpPr>
        <p:spPr/>
        <p:txBody>
          <a:bodyPr/>
          <a:lstStyle/>
          <a:p>
            <a:endParaRPr lang="en-IE"/>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tr-TR"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149340"/>
            <a:ext cx="3657599" cy="3416320"/>
          </a:xfrm>
          <a:prstGeom prst="rect">
            <a:avLst/>
          </a:prstGeom>
        </p:spPr>
        <p:txBody>
          <a:bodyPr wrap="square">
            <a:spAutoFit/>
          </a:bodyPr>
          <a:lstStyle/>
          <a:p>
            <a:r>
              <a:rPr lang="tr-TR" sz="3600" dirty="0">
                <a:latin typeface="Segoe UI Light" panose="020B0502040204020203" pitchFamily="34" charset="0"/>
              </a:rPr>
              <a:t>Kod nedir?</a:t>
            </a:r>
          </a:p>
          <a:p>
            <a:endParaRPr lang="tr-TR" sz="3600" dirty="0">
              <a:latin typeface="Segoe UI Light" panose="020B0502040204020203" pitchFamily="34" charset="0"/>
              <a:ea typeface="Segoe Pro Light" charset="0"/>
              <a:cs typeface="Segoe UI Light" panose="020B0502040204020203" pitchFamily="34" charset="0"/>
            </a:endParaRPr>
          </a:p>
          <a:p>
            <a:r>
              <a:rPr lang="tr-TR" sz="3600" dirty="0">
                <a:latin typeface="Segoe UI Light" panose="020B0502040204020203" pitchFamily="34" charset="0"/>
              </a:rPr>
              <a:t>“Kod” sözcüğünü duyduğunuzda kafanızda ne canlanıyor?</a:t>
            </a:r>
            <a:endParaRPr lang="tr-T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a:t>“</a:t>
            </a:r>
            <a:r>
              <a:rPr lang="en-IE" dirty="0" err="1"/>
              <a:t>Kod</a:t>
            </a:r>
            <a:r>
              <a:rPr lang="en-IE" dirty="0"/>
              <a:t> </a:t>
            </a:r>
            <a:r>
              <a:rPr lang="en-IE" dirty="0" err="1"/>
              <a:t>yazmak</a:t>
            </a:r>
            <a:r>
              <a:rPr lang="en-IE" dirty="0"/>
              <a:t>” </a:t>
            </a:r>
            <a:r>
              <a:rPr lang="en-IE" dirty="0" err="1"/>
              <a:t>hakkında</a:t>
            </a:r>
            <a:r>
              <a:rPr lang="en-IE" dirty="0"/>
              <a:t> ne </a:t>
            </a:r>
            <a:r>
              <a:rPr lang="en-IE" dirty="0" err="1"/>
              <a:t>biliyorsunuz</a:t>
            </a:r>
            <a:r>
              <a:rPr lang="en-IE" dirty="0"/>
              <a:t>?</a:t>
            </a:r>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tr-TR"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en-IE" dirty="0" err="1"/>
              <a:t>Kod</a:t>
            </a:r>
            <a:r>
              <a:rPr lang="en-IE" dirty="0"/>
              <a:t> </a:t>
            </a:r>
            <a:r>
              <a:rPr lang="en-IE" dirty="0" err="1"/>
              <a:t>yazmak</a:t>
            </a:r>
            <a:r>
              <a:rPr lang="en-IE" dirty="0"/>
              <a:t>...</a:t>
            </a:r>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tr-TR" dirty="0"/>
          </a:p>
        </p:txBody>
      </p:sp>
      <p:sp>
        <p:nvSpPr>
          <p:cNvPr id="7" name="Rectangle 6"/>
          <p:cNvSpPr/>
          <p:nvPr/>
        </p:nvSpPr>
        <p:spPr>
          <a:xfrm>
            <a:off x="571372" y="1980337"/>
            <a:ext cx="3695700" cy="2308324"/>
          </a:xfrm>
          <a:prstGeom prst="rect">
            <a:avLst/>
          </a:prstGeom>
        </p:spPr>
        <p:txBody>
          <a:bodyPr wrap="square">
            <a:spAutoFit/>
          </a:bodyPr>
          <a:lstStyle/>
          <a:p>
            <a:r>
              <a:rPr lang="tr-TR" sz="3600" dirty="0">
                <a:solidFill>
                  <a:schemeClr val="bg1"/>
                </a:solidFill>
                <a:latin typeface="Segoe UI Light" panose="020B0502040204020203" pitchFamily="34" charset="0"/>
              </a:rPr>
              <a:t>Kod yazma, uygulamaların ve web sitelerinin yapılış şeklidir.</a:t>
            </a:r>
          </a:p>
        </p:txBody>
      </p:sp>
      <p:pic>
        <p:nvPicPr>
          <p:cNvPr id="3" name="Picture 2" descr="Çizgi karakter bir erkek çocuğu, kodların hayatındaki farklı varoluş şekillerini düşünürken gözlerini kapatmış gülümsemektedir. Çocuğun hayal gücünün ürünü olarak kafasından çıkmış görünen rastgele, eğlenceli görseller arasında bir robot, mor bir fil, bir cep telefonu ve bir gitar vardır." title="Çizgi karakter bir erkek çocuğu, kodların hayatındaki farklı varoluş şekillerini düşünürken gözlerini kapatmış gülümsemektedir. Çocuğun hayal gücünün ürünü olarak kafasından çıkmış görünen rastgele, eğlenceli görseller arasında bir robot, mor bir fil, bir cep telefonu ve bir gitar vardı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en-IE" dirty="0" err="1"/>
              <a:t>Bilgisayarlarla</a:t>
            </a:r>
            <a:r>
              <a:rPr lang="en-IE" dirty="0"/>
              <a:t> </a:t>
            </a:r>
            <a:r>
              <a:rPr lang="en-IE" dirty="0" err="1"/>
              <a:t>iletişim</a:t>
            </a:r>
            <a:r>
              <a:rPr lang="en-IE" dirty="0"/>
              <a:t> </a:t>
            </a:r>
            <a:r>
              <a:rPr lang="en-IE" dirty="0" err="1"/>
              <a:t>kurabilirsiniz</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tr-TR" dirty="0"/>
          </a:p>
        </p:txBody>
      </p:sp>
      <p:pic>
        <p:nvPicPr>
          <p:cNvPr id="12" name="Picture 11" descr="Bir erkek çocuğu bir tablete ve mobil cihaza “Merhaba!” der ve cihazlar “?” ile yanıt verir. - Çocuğun dediğini anlamazlar çünkü onların dilini konuşmamaktadır. " title="Bir erkek çocuğu bir tablete ve mobil cihaza “Merhaba!” der ve cihazlar “?” ile yanıt verir. - Çocuğun dediğini anlamazlar çünkü onların dilini konuşmamaktadır.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748558"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372157" y="685551"/>
            <a:ext cx="1861993" cy="584775"/>
          </a:xfrm>
          <a:prstGeom prst="rect">
            <a:avLst/>
          </a:prstGeom>
          <a:noFill/>
        </p:spPr>
        <p:txBody>
          <a:bodyPr wrap="square" rtlCol="0">
            <a:spAutoFit/>
          </a:bodyPr>
          <a:lstStyle/>
          <a:p>
            <a:pPr algn="ctr"/>
            <a:r>
              <a:rPr lang="tr-TR" sz="3200" dirty="0">
                <a:latin typeface="Segoe UI Light" panose="020B0502040204020203" pitchFamily="34" charset="0"/>
              </a:rPr>
              <a:t>Merhaba!</a:t>
            </a:r>
            <a:endParaRPr lang="tr-TR"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tr-TR" sz="3200" dirty="0">
                  <a:latin typeface="Segoe UI Light" panose="020B0502040204020203" pitchFamily="34" charset="0"/>
                </a:rPr>
                <a:t>?</a:t>
              </a:r>
              <a:endParaRPr lang="tr-TR" sz="3200" b="1" dirty="0">
                <a:latin typeface="Segoe UI Light" panose="020B0502040204020203" pitchFamily="34" charset="0"/>
                <a:cs typeface="Segoe UI Light" panose="020B0502040204020203" pitchFamily="34" charset="0"/>
              </a:endParaRPr>
            </a:p>
          </p:txBody>
        </p:sp>
      </p:grpSp>
      <p:grpSp>
        <p:nvGrpSpPr>
          <p:cNvPr id="28" name="Group 27" descr="Bir erkek çocuğu bir tablete ve mobil cihaza “Merhaba!” der ve cihazlar “?” ile yanıt verir. - Çocuğun dediğini anlamazlar çünkü onların dilini konuşmamaktadır. " title="Bir erkek çocuğu bir tablete ve mobil cihaza “Merhaba!” der ve cihazlar “?” ile yanıt verir. - Çocuğun dediğini anlamazlar çünkü onların dilini konuşmamaktadır. "/>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en-IE" dirty="0" err="1"/>
              <a:t>Bilgisayarlar</a:t>
            </a:r>
            <a:r>
              <a:rPr lang="en-IE" dirty="0"/>
              <a:t> </a:t>
            </a:r>
            <a:r>
              <a:rPr lang="en-IE" dirty="0" err="1"/>
              <a:t>kod</a:t>
            </a:r>
            <a:r>
              <a:rPr lang="en-IE" dirty="0"/>
              <a:t> </a:t>
            </a:r>
            <a:r>
              <a:rPr lang="en-IE" dirty="0" err="1"/>
              <a:t>dilini</a:t>
            </a:r>
            <a:r>
              <a:rPr lang="en-IE" dirty="0"/>
              <a:t> </a:t>
            </a:r>
            <a:r>
              <a:rPr lang="en-IE" dirty="0" err="1"/>
              <a:t>anlarlar</a:t>
            </a:r>
            <a:endParaRPr lang="en-IE" dirty="0"/>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tr-TR" dirty="0"/>
          </a:p>
        </p:txBody>
      </p:sp>
      <p:pic>
        <p:nvPicPr>
          <p:cNvPr id="10" name="Picture 9" descr="Bir kız çocuğu bir tabletle ve mobil cihazla kod dilinde konuşur. Cihazlar çocuğun dediklerini anlar, çünkü onların dilini konuşuyordur: Kod" title="Bir kız çocuğu bir tabletle ve mobil cihazla kod dilinde konuşur. Cihazlar çocuğun dediklerini anlar, çünkü onların dilini konuşuyordur: Ko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tr-TR" sz="3200" dirty="0">
                <a:latin typeface="Segoe UI Light" panose="020B0502040204020203" pitchFamily="34" charset="0"/>
              </a:rPr>
              <a:t>&lt;/&gt; {}</a:t>
            </a:r>
            <a:endParaRPr lang="tr-TR"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tr-TR" sz="3200" dirty="0">
                  <a:latin typeface="Segoe UI Light" panose="020B0502040204020203" pitchFamily="34" charset="0"/>
                </a:rPr>
                <a:t>:)</a:t>
              </a:r>
              <a:endParaRPr lang="tr-TR" sz="3200" b="1" dirty="0">
                <a:latin typeface="Segoe UI Light" panose="020B0502040204020203" pitchFamily="34" charset="0"/>
                <a:cs typeface="Segoe UI Light" panose="020B0502040204020203" pitchFamily="34" charset="0"/>
              </a:endParaRPr>
            </a:p>
          </p:txBody>
        </p:sp>
      </p:grpSp>
      <p:grpSp>
        <p:nvGrpSpPr>
          <p:cNvPr id="24" name="Group 23" descr="Bir kız çocuğu bir tabletle ve mobil cihazla kod dilinde konuşur. Cihazlar çocuğun dediklerini anlar, çünkü onların dilini konuşuyordur: Kod" title="Bir kız çocuğu bir tabletle ve mobil cihazla kod dilinde konuşur. Cihazlar çocuğun dediklerini anlar, çünkü onların dilini konuşuyordur: Kod"/>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tr-TR" sz="3600" dirty="0">
                <a:solidFill>
                  <a:schemeClr val="bg1"/>
                </a:solidFill>
                <a:latin typeface="Segoe UI Light" panose="020B0502040204020203" pitchFamily="34" charset="0"/>
              </a:rPr>
              <a:t>Kod yazmak...</a:t>
            </a:r>
          </a:p>
        </p:txBody>
      </p:sp>
      <p:sp>
        <p:nvSpPr>
          <p:cNvPr id="4" name="Title 3" hidden="1"/>
          <p:cNvSpPr>
            <a:spLocks noGrp="1"/>
          </p:cNvSpPr>
          <p:nvPr>
            <p:ph type="ctrTitle"/>
          </p:nvPr>
        </p:nvSpPr>
        <p:spPr/>
        <p:txBody>
          <a:bodyPr/>
          <a:lstStyle/>
          <a:p>
            <a:r>
              <a:rPr lang="en-IE" dirty="0" err="1"/>
              <a:t>Kod</a:t>
            </a:r>
            <a:r>
              <a:rPr lang="en-IE" dirty="0"/>
              <a:t> </a:t>
            </a:r>
            <a:r>
              <a:rPr lang="en-IE" dirty="0" err="1"/>
              <a:t>yazmak</a:t>
            </a:r>
            <a:r>
              <a:rPr lang="en-IE" dirty="0"/>
              <a:t> </a:t>
            </a:r>
            <a:r>
              <a:rPr lang="en-IE" dirty="0" err="1"/>
              <a:t>nedir</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tr-TR" dirty="0"/>
          </a:p>
        </p:txBody>
      </p:sp>
      <p:pic>
        <p:nvPicPr>
          <p:cNvPr id="8" name="Picture 7" descr="Bot ve Turtle bir blokun tepesinde durmaktadırlar" title="Bot ve Turtle bir blokun tepesinde durmaktadırla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Sorun çözmektir</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en-IE" dirty="0" err="1"/>
              <a:t>Sorun</a:t>
            </a:r>
            <a:r>
              <a:rPr lang="en-IE" dirty="0"/>
              <a:t> </a:t>
            </a:r>
            <a:r>
              <a:rPr lang="en-IE" dirty="0" err="1"/>
              <a:t>çözmektir</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tr-TR" dirty="0"/>
          </a:p>
        </p:txBody>
      </p:sp>
      <p:pic>
        <p:nvPicPr>
          <p:cNvPr id="10" name="Picture 9" descr="Üst üste halkalardan oluşan, iki bacağı ve iki gözüyle canlandırılmış bir oyuncak bir blokun üzerinde durmaktadır." title="Üst üste halkalardan oluşan, iki bacağı ve iki gözüyle canlandırılmış bir oyuncak bir blokun üzerinde durmaktadı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2091</Words>
  <Application>Microsoft Office PowerPoint</Application>
  <PresentationFormat>On-screen Show (16:10)</PresentationFormat>
  <Paragraphs>326</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Hour of CodeTM hoş geldiniz.</vt:lpstr>
      <vt:lpstr>Hadi kod yazmaktan bahsedelim!</vt:lpstr>
      <vt:lpstr>Code.org’un Hour of CodeTM videosu</vt:lpstr>
      <vt:lpstr>“Kod yazmak” hakkında ne biliyorsunuz?</vt:lpstr>
      <vt:lpstr>Kod yazmak...</vt:lpstr>
      <vt:lpstr>Bilgisayarlarla iletişim kurabilirsiniz</vt:lpstr>
      <vt:lpstr>Bilgisayarlar kod dilini anlarlar</vt:lpstr>
      <vt:lpstr>Kod yazmak nedir?</vt:lpstr>
      <vt:lpstr>Sorun çözmektir</vt:lpstr>
      <vt:lpstr>Hayal gücünüzü kullanmak</vt:lpstr>
      <vt:lpstr>Arkadaşlarla çalışmaktır</vt:lpstr>
      <vt:lpstr>Ne yapmaktan hoşlanırsınız?</vt:lpstr>
      <vt:lpstr>Kod yazmayı sevdiğiniz şeylerin parçası haline getirin</vt:lpstr>
      <vt:lpstr>How it goes down </vt:lpstr>
      <vt:lpstr>Find your tutorial</vt:lpstr>
      <vt:lpstr>Toparlama</vt:lpstr>
      <vt:lpstr>Şimdi kod yazmak hakkında ne düşünüyorsunuz?</vt:lpstr>
      <vt:lpstr>PowerPoint Presentation</vt:lpstr>
      <vt:lpstr>Sonraki adımlar</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2015-11-22T10:39:09Z</dcterms:created>
  <dcterms:modified xsi:type="dcterms:W3CDTF">2017-11-01T10:00:55Z</dcterms:modified>
</cp:coreProperties>
</file>